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404050" cy="30603825"/>
  <p:notesSz cx="6858000" cy="9144000"/>
  <p:defaultTextStyle>
    <a:defPPr>
      <a:defRPr lang="ru-RU"/>
    </a:defPPr>
    <a:lvl1pPr marL="0" algn="l" defTabSz="3909060" rtl="0" eaLnBrk="1" latinLnBrk="0" hangingPunct="1">
      <a:defRPr sz="7700" kern="1200">
        <a:solidFill>
          <a:schemeClr val="tx1"/>
        </a:solidFill>
        <a:latin typeface="+mn-lt"/>
        <a:ea typeface="+mn-ea"/>
        <a:cs typeface="+mn-cs"/>
      </a:defRPr>
    </a:lvl1pPr>
    <a:lvl2pPr marL="1954530" algn="l" defTabSz="3909060" rtl="0" eaLnBrk="1" latinLnBrk="0" hangingPunct="1">
      <a:defRPr sz="7700" kern="1200">
        <a:solidFill>
          <a:schemeClr val="tx1"/>
        </a:solidFill>
        <a:latin typeface="+mn-lt"/>
        <a:ea typeface="+mn-ea"/>
        <a:cs typeface="+mn-cs"/>
      </a:defRPr>
    </a:lvl2pPr>
    <a:lvl3pPr marL="3909060" algn="l" defTabSz="3909060" rtl="0" eaLnBrk="1" latinLnBrk="0" hangingPunct="1">
      <a:defRPr sz="7700" kern="1200">
        <a:solidFill>
          <a:schemeClr val="tx1"/>
        </a:solidFill>
        <a:latin typeface="+mn-lt"/>
        <a:ea typeface="+mn-ea"/>
        <a:cs typeface="+mn-cs"/>
      </a:defRPr>
    </a:lvl3pPr>
    <a:lvl4pPr marL="5863590" algn="l" defTabSz="3909060" rtl="0" eaLnBrk="1" latinLnBrk="0" hangingPunct="1">
      <a:defRPr sz="7700" kern="1200">
        <a:solidFill>
          <a:schemeClr val="tx1"/>
        </a:solidFill>
        <a:latin typeface="+mn-lt"/>
        <a:ea typeface="+mn-ea"/>
        <a:cs typeface="+mn-cs"/>
      </a:defRPr>
    </a:lvl4pPr>
    <a:lvl5pPr marL="7818120" algn="l" defTabSz="3909060" rtl="0" eaLnBrk="1" latinLnBrk="0" hangingPunct="1">
      <a:defRPr sz="7700" kern="1200">
        <a:solidFill>
          <a:schemeClr val="tx1"/>
        </a:solidFill>
        <a:latin typeface="+mn-lt"/>
        <a:ea typeface="+mn-ea"/>
        <a:cs typeface="+mn-cs"/>
      </a:defRPr>
    </a:lvl5pPr>
    <a:lvl6pPr marL="9772650" algn="l" defTabSz="3909060" rtl="0" eaLnBrk="1" latinLnBrk="0" hangingPunct="1">
      <a:defRPr sz="7700" kern="1200">
        <a:solidFill>
          <a:schemeClr val="tx1"/>
        </a:solidFill>
        <a:latin typeface="+mn-lt"/>
        <a:ea typeface="+mn-ea"/>
        <a:cs typeface="+mn-cs"/>
      </a:defRPr>
    </a:lvl6pPr>
    <a:lvl7pPr marL="11727180" algn="l" defTabSz="3909060" rtl="0" eaLnBrk="1" latinLnBrk="0" hangingPunct="1">
      <a:defRPr sz="7700" kern="1200">
        <a:solidFill>
          <a:schemeClr val="tx1"/>
        </a:solidFill>
        <a:latin typeface="+mn-lt"/>
        <a:ea typeface="+mn-ea"/>
        <a:cs typeface="+mn-cs"/>
      </a:defRPr>
    </a:lvl7pPr>
    <a:lvl8pPr marL="13681710" algn="l" defTabSz="3909060" rtl="0" eaLnBrk="1" latinLnBrk="0" hangingPunct="1">
      <a:defRPr sz="7700" kern="1200">
        <a:solidFill>
          <a:schemeClr val="tx1"/>
        </a:solidFill>
        <a:latin typeface="+mn-lt"/>
        <a:ea typeface="+mn-ea"/>
        <a:cs typeface="+mn-cs"/>
      </a:defRPr>
    </a:lvl8pPr>
    <a:lvl9pPr marL="15636240" algn="l" defTabSz="3909060" rtl="0" eaLnBrk="1" latinLnBrk="0" hangingPunct="1">
      <a:defRPr sz="7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270" autoAdjust="0"/>
  </p:normalViewPr>
  <p:slideViewPr>
    <p:cSldViewPr>
      <p:cViewPr>
        <p:scale>
          <a:sx n="40" d="100"/>
          <a:sy n="40" d="100"/>
        </p:scale>
        <p:origin x="6" y="4398"/>
      </p:cViewPr>
      <p:guideLst>
        <p:guide orient="horz" pos="9639"/>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1087;&#1088;&#1086;\Dropbox\&#1054;&#1084;&#1091;&#1083;&#1100;\&#1043;&#1088;&#1072;&#1092;&#1080;&#1082;&#108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ln>
              <a:solidFill>
                <a:prstClr val="black"/>
              </a:solidFill>
            </a:ln>
          </c:spPr>
          <c:invertIfNegative val="0"/>
          <c:errBars>
            <c:errBarType val="both"/>
            <c:errValType val="cust"/>
            <c:noEndCap val="0"/>
            <c:plus>
              <c:numRef>
                <c:f>Лист1!$M$17:$M$18</c:f>
                <c:numCache>
                  <c:formatCode>General</c:formatCode>
                  <c:ptCount val="2"/>
                  <c:pt idx="0">
                    <c:v>0.12000000000000001</c:v>
                  </c:pt>
                  <c:pt idx="1">
                    <c:v>0.28000000000000008</c:v>
                  </c:pt>
                </c:numCache>
              </c:numRef>
            </c:plus>
            <c:minus>
              <c:numRef>
                <c:f>Лист1!$M$17:$M$18</c:f>
                <c:numCache>
                  <c:formatCode>General</c:formatCode>
                  <c:ptCount val="2"/>
                  <c:pt idx="0">
                    <c:v>0.12000000000000001</c:v>
                  </c:pt>
                  <c:pt idx="1">
                    <c:v>0.28000000000000008</c:v>
                  </c:pt>
                </c:numCache>
              </c:numRef>
            </c:minus>
          </c:errBars>
          <c:cat>
            <c:strRef>
              <c:f>Лист1!$N$17:$N$18</c:f>
              <c:strCache>
                <c:ptCount val="2"/>
                <c:pt idx="0">
                  <c:v>Low</c:v>
                </c:pt>
                <c:pt idx="1">
                  <c:v>High</c:v>
                </c:pt>
              </c:strCache>
            </c:strRef>
          </c:cat>
          <c:val>
            <c:numRef>
              <c:f>Лист1!$L$17:$L$18</c:f>
              <c:numCache>
                <c:formatCode>General</c:formatCode>
                <c:ptCount val="2"/>
                <c:pt idx="0">
                  <c:v>0.94000000000000006</c:v>
                </c:pt>
                <c:pt idx="1">
                  <c:v>1.3</c:v>
                </c:pt>
              </c:numCache>
            </c:numRef>
          </c:val>
        </c:ser>
        <c:dLbls>
          <c:showLegendKey val="0"/>
          <c:showVal val="0"/>
          <c:showCatName val="0"/>
          <c:showSerName val="0"/>
          <c:showPercent val="0"/>
          <c:showBubbleSize val="0"/>
        </c:dLbls>
        <c:gapWidth val="150"/>
        <c:axId val="179948928"/>
        <c:axId val="185392128"/>
      </c:barChart>
      <c:catAx>
        <c:axId val="179948928"/>
        <c:scaling>
          <c:orientation val="minMax"/>
        </c:scaling>
        <c:delete val="0"/>
        <c:axPos val="b"/>
        <c:majorTickMark val="none"/>
        <c:minorTickMark val="none"/>
        <c:tickLblPos val="nextTo"/>
        <c:txPr>
          <a:bodyPr/>
          <a:lstStyle/>
          <a:p>
            <a:pPr>
              <a:defRPr sz="2000" b="1"/>
            </a:pPr>
            <a:endParaRPr lang="ru-RU"/>
          </a:p>
        </c:txPr>
        <c:crossAx val="185392128"/>
        <c:crosses val="autoZero"/>
        <c:auto val="1"/>
        <c:lblAlgn val="ctr"/>
        <c:lblOffset val="100"/>
        <c:noMultiLvlLbl val="0"/>
      </c:catAx>
      <c:valAx>
        <c:axId val="185392128"/>
        <c:scaling>
          <c:orientation val="minMax"/>
        </c:scaling>
        <c:delete val="0"/>
        <c:axPos val="l"/>
        <c:title>
          <c:tx>
            <c:rich>
              <a:bodyPr/>
              <a:lstStyle/>
              <a:p>
                <a:pPr>
                  <a:defRPr sz="1800" b="1"/>
                </a:pPr>
                <a:r>
                  <a:rPr lang="en-US" sz="1800" b="1"/>
                  <a:t>mU/mg protein</a:t>
                </a:r>
                <a:endParaRPr lang="ru-RU" sz="1800" b="1"/>
              </a:p>
            </c:rich>
          </c:tx>
          <c:layout>
            <c:manualLayout>
              <c:xMode val="edge"/>
              <c:yMode val="edge"/>
              <c:x val="7.0813387884437959E-3"/>
              <c:y val="0.29337006532640036"/>
            </c:manualLayout>
          </c:layout>
          <c:overlay val="0"/>
        </c:title>
        <c:numFmt formatCode="#,##0.0" sourceLinked="0"/>
        <c:majorTickMark val="none"/>
        <c:minorTickMark val="none"/>
        <c:tickLblPos val="nextTo"/>
        <c:txPr>
          <a:bodyPr/>
          <a:lstStyle/>
          <a:p>
            <a:pPr>
              <a:defRPr sz="2000" b="1"/>
            </a:pPr>
            <a:endParaRPr lang="ru-RU"/>
          </a:p>
        </c:txPr>
        <c:crossAx val="179948928"/>
        <c:crosses val="autoZero"/>
        <c:crossBetween val="between"/>
        <c:majorUnit val="0.4"/>
      </c:valAx>
    </c:plotArea>
    <c:plotVisOnly val="1"/>
    <c:dispBlanksAs val="gap"/>
    <c:showDLblsOverMax val="0"/>
  </c:chart>
  <c:txPr>
    <a:bodyPr/>
    <a:lstStyle/>
    <a:p>
      <a:pPr>
        <a:defRPr sz="1400"/>
      </a:pPr>
      <a:endParaRPr lang="ru-RU"/>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FAA1B9-DB46-45F0-A339-FB98CA052CBA}" type="datetimeFigureOut">
              <a:rPr lang="ru-RU" smtClean="0"/>
              <a:pPr/>
              <a:t>09.09.2015</a:t>
            </a:fld>
            <a:endParaRPr lang="ru-RU"/>
          </a:p>
        </p:txBody>
      </p:sp>
      <p:sp>
        <p:nvSpPr>
          <p:cNvPr id="4" name="Образ слайда 3"/>
          <p:cNvSpPr>
            <a:spLocks noGrp="1" noRot="1" noChangeAspect="1"/>
          </p:cNvSpPr>
          <p:nvPr>
            <p:ph type="sldImg" idx="2"/>
          </p:nvPr>
        </p:nvSpPr>
        <p:spPr>
          <a:xfrm>
            <a:off x="1612900" y="685800"/>
            <a:ext cx="36322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EE9CEE-4041-4BF8-8F24-846D0C3D6DA1}" type="slidenum">
              <a:rPr lang="ru-RU" smtClean="0"/>
              <a:pPr/>
              <a:t>‹#›</a:t>
            </a:fld>
            <a:endParaRPr lang="ru-RU"/>
          </a:p>
        </p:txBody>
      </p:sp>
    </p:spTree>
    <p:extLst>
      <p:ext uri="{BB962C8B-B14F-4D97-AF65-F5344CB8AC3E}">
        <p14:creationId xmlns:p14="http://schemas.microsoft.com/office/powerpoint/2010/main" val="4099481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612900" y="685800"/>
            <a:ext cx="36322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4EE9CEE-4041-4BF8-8F24-846D0C3D6DA1}" type="slidenum">
              <a:rPr lang="ru-RU" smtClean="0"/>
              <a:pPr/>
              <a:t>1</a:t>
            </a:fld>
            <a:endParaRPr lang="ru-RU"/>
          </a:p>
        </p:txBody>
      </p:sp>
    </p:spTree>
    <p:extLst>
      <p:ext uri="{BB962C8B-B14F-4D97-AF65-F5344CB8AC3E}">
        <p14:creationId xmlns:p14="http://schemas.microsoft.com/office/powerpoint/2010/main" val="77444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30304" y="9507025"/>
            <a:ext cx="27543443" cy="655998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4860608" y="17342167"/>
            <a:ext cx="22682835" cy="7820978"/>
          </a:xfrm>
        </p:spPr>
        <p:txBody>
          <a:bodyPr/>
          <a:lstStyle>
            <a:lvl1pPr marL="0" indent="0" algn="ctr">
              <a:buNone/>
              <a:defRPr>
                <a:solidFill>
                  <a:schemeClr val="tx1">
                    <a:tint val="75000"/>
                  </a:schemeClr>
                </a:solidFill>
              </a:defRPr>
            </a:lvl1pPr>
            <a:lvl2pPr marL="1954530" indent="0" algn="ctr">
              <a:buNone/>
              <a:defRPr>
                <a:solidFill>
                  <a:schemeClr val="tx1">
                    <a:tint val="75000"/>
                  </a:schemeClr>
                </a:solidFill>
              </a:defRPr>
            </a:lvl2pPr>
            <a:lvl3pPr marL="3909060" indent="0" algn="ctr">
              <a:buNone/>
              <a:defRPr>
                <a:solidFill>
                  <a:schemeClr val="tx1">
                    <a:tint val="75000"/>
                  </a:schemeClr>
                </a:solidFill>
              </a:defRPr>
            </a:lvl3pPr>
            <a:lvl4pPr marL="5863590" indent="0" algn="ctr">
              <a:buNone/>
              <a:defRPr>
                <a:solidFill>
                  <a:schemeClr val="tx1">
                    <a:tint val="75000"/>
                  </a:schemeClr>
                </a:solidFill>
              </a:defRPr>
            </a:lvl4pPr>
            <a:lvl5pPr marL="7818120" indent="0" algn="ctr">
              <a:buNone/>
              <a:defRPr>
                <a:solidFill>
                  <a:schemeClr val="tx1">
                    <a:tint val="75000"/>
                  </a:schemeClr>
                </a:solidFill>
              </a:defRPr>
            </a:lvl5pPr>
            <a:lvl6pPr marL="9772650" indent="0" algn="ctr">
              <a:buNone/>
              <a:defRPr>
                <a:solidFill>
                  <a:schemeClr val="tx1">
                    <a:tint val="75000"/>
                  </a:schemeClr>
                </a:solidFill>
              </a:defRPr>
            </a:lvl6pPr>
            <a:lvl7pPr marL="11727180" indent="0" algn="ctr">
              <a:buNone/>
              <a:defRPr>
                <a:solidFill>
                  <a:schemeClr val="tx1">
                    <a:tint val="75000"/>
                  </a:schemeClr>
                </a:solidFill>
              </a:defRPr>
            </a:lvl7pPr>
            <a:lvl8pPr marL="13681710" indent="0" algn="ctr">
              <a:buNone/>
              <a:defRPr>
                <a:solidFill>
                  <a:schemeClr val="tx1">
                    <a:tint val="75000"/>
                  </a:schemeClr>
                </a:solidFill>
              </a:defRPr>
            </a:lvl8pPr>
            <a:lvl9pPr marL="1563624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23492939" y="1225575"/>
            <a:ext cx="7290911" cy="26112429"/>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620203" y="1225575"/>
            <a:ext cx="21332666" cy="261124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59697" y="19665793"/>
            <a:ext cx="27543443" cy="6078261"/>
          </a:xfrm>
        </p:spPr>
        <p:txBody>
          <a:bodyPr anchor="t"/>
          <a:lstStyle>
            <a:lvl1pPr algn="l">
              <a:defRPr sz="17100" b="1" cap="all"/>
            </a:lvl1pPr>
          </a:lstStyle>
          <a:p>
            <a:r>
              <a:rPr lang="ru-RU" smtClean="0"/>
              <a:t>Образец заголовка</a:t>
            </a:r>
            <a:endParaRPr lang="ru-RU"/>
          </a:p>
        </p:txBody>
      </p:sp>
      <p:sp>
        <p:nvSpPr>
          <p:cNvPr id="3" name="Текст 2"/>
          <p:cNvSpPr>
            <a:spLocks noGrp="1"/>
          </p:cNvSpPr>
          <p:nvPr>
            <p:ph type="body" idx="1"/>
          </p:nvPr>
        </p:nvSpPr>
        <p:spPr>
          <a:xfrm>
            <a:off x="2559697" y="12971208"/>
            <a:ext cx="27543443" cy="6694585"/>
          </a:xfrm>
        </p:spPr>
        <p:txBody>
          <a:bodyPr anchor="b"/>
          <a:lstStyle>
            <a:lvl1pPr marL="0" indent="0">
              <a:buNone/>
              <a:defRPr sz="8600">
                <a:solidFill>
                  <a:schemeClr val="tx1">
                    <a:tint val="75000"/>
                  </a:schemeClr>
                </a:solidFill>
              </a:defRPr>
            </a:lvl1pPr>
            <a:lvl2pPr marL="1954530" indent="0">
              <a:buNone/>
              <a:defRPr sz="7700">
                <a:solidFill>
                  <a:schemeClr val="tx1">
                    <a:tint val="75000"/>
                  </a:schemeClr>
                </a:solidFill>
              </a:defRPr>
            </a:lvl2pPr>
            <a:lvl3pPr marL="3909060" indent="0">
              <a:buNone/>
              <a:defRPr sz="6800">
                <a:solidFill>
                  <a:schemeClr val="tx1">
                    <a:tint val="75000"/>
                  </a:schemeClr>
                </a:solidFill>
              </a:defRPr>
            </a:lvl3pPr>
            <a:lvl4pPr marL="5863590" indent="0">
              <a:buNone/>
              <a:defRPr sz="6000">
                <a:solidFill>
                  <a:schemeClr val="tx1">
                    <a:tint val="75000"/>
                  </a:schemeClr>
                </a:solidFill>
              </a:defRPr>
            </a:lvl4pPr>
            <a:lvl5pPr marL="7818120" indent="0">
              <a:buNone/>
              <a:defRPr sz="6000">
                <a:solidFill>
                  <a:schemeClr val="tx1">
                    <a:tint val="75000"/>
                  </a:schemeClr>
                </a:solidFill>
              </a:defRPr>
            </a:lvl5pPr>
            <a:lvl6pPr marL="9772650" indent="0">
              <a:buNone/>
              <a:defRPr sz="6000">
                <a:solidFill>
                  <a:schemeClr val="tx1">
                    <a:tint val="75000"/>
                  </a:schemeClr>
                </a:solidFill>
              </a:defRPr>
            </a:lvl6pPr>
            <a:lvl7pPr marL="11727180" indent="0">
              <a:buNone/>
              <a:defRPr sz="6000">
                <a:solidFill>
                  <a:schemeClr val="tx1">
                    <a:tint val="75000"/>
                  </a:schemeClr>
                </a:solidFill>
              </a:defRPr>
            </a:lvl7pPr>
            <a:lvl8pPr marL="13681710" indent="0">
              <a:buNone/>
              <a:defRPr sz="6000">
                <a:solidFill>
                  <a:schemeClr val="tx1">
                    <a:tint val="75000"/>
                  </a:schemeClr>
                </a:solidFill>
              </a:defRPr>
            </a:lvl8pPr>
            <a:lvl9pPr marL="15636240" indent="0">
              <a:buNone/>
              <a:defRPr sz="60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620202" y="7140896"/>
            <a:ext cx="14311789" cy="20197109"/>
          </a:xfrm>
        </p:spPr>
        <p:txBody>
          <a:bodyPr/>
          <a:lstStyle>
            <a:lvl1pPr>
              <a:defRPr sz="12000"/>
            </a:lvl1pPr>
            <a:lvl2pPr>
              <a:defRPr sz="10300"/>
            </a:lvl2pPr>
            <a:lvl3pPr>
              <a:defRPr sz="8600"/>
            </a:lvl3pPr>
            <a:lvl4pPr>
              <a:defRPr sz="7700"/>
            </a:lvl4pPr>
            <a:lvl5pPr>
              <a:defRPr sz="7700"/>
            </a:lvl5pPr>
            <a:lvl6pPr>
              <a:defRPr sz="7700"/>
            </a:lvl6pPr>
            <a:lvl7pPr>
              <a:defRPr sz="7700"/>
            </a:lvl7pPr>
            <a:lvl8pPr>
              <a:defRPr sz="7700"/>
            </a:lvl8pPr>
            <a:lvl9pPr>
              <a:defRPr sz="7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6472061" y="7140896"/>
            <a:ext cx="14311789" cy="20197109"/>
          </a:xfrm>
        </p:spPr>
        <p:txBody>
          <a:bodyPr/>
          <a:lstStyle>
            <a:lvl1pPr>
              <a:defRPr sz="12000"/>
            </a:lvl1pPr>
            <a:lvl2pPr>
              <a:defRPr sz="10300"/>
            </a:lvl2pPr>
            <a:lvl3pPr>
              <a:defRPr sz="8600"/>
            </a:lvl3pPr>
            <a:lvl4pPr>
              <a:defRPr sz="7700"/>
            </a:lvl4pPr>
            <a:lvl5pPr>
              <a:defRPr sz="7700"/>
            </a:lvl5pPr>
            <a:lvl6pPr>
              <a:defRPr sz="7700"/>
            </a:lvl6pPr>
            <a:lvl7pPr>
              <a:defRPr sz="7700"/>
            </a:lvl7pPr>
            <a:lvl8pPr>
              <a:defRPr sz="7700"/>
            </a:lvl8pPr>
            <a:lvl9pPr>
              <a:defRPr sz="7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1620203" y="6850443"/>
            <a:ext cx="14317416" cy="2854939"/>
          </a:xfrm>
        </p:spPr>
        <p:txBody>
          <a:bodyPr anchor="b"/>
          <a:lstStyle>
            <a:lvl1pPr marL="0" indent="0">
              <a:buNone/>
              <a:defRPr sz="10300" b="1"/>
            </a:lvl1pPr>
            <a:lvl2pPr marL="1954530" indent="0">
              <a:buNone/>
              <a:defRPr sz="8600" b="1"/>
            </a:lvl2pPr>
            <a:lvl3pPr marL="3909060" indent="0">
              <a:buNone/>
              <a:defRPr sz="7700" b="1"/>
            </a:lvl3pPr>
            <a:lvl4pPr marL="5863590" indent="0">
              <a:buNone/>
              <a:defRPr sz="6800" b="1"/>
            </a:lvl4pPr>
            <a:lvl5pPr marL="7818120" indent="0">
              <a:buNone/>
              <a:defRPr sz="6800" b="1"/>
            </a:lvl5pPr>
            <a:lvl6pPr marL="9772650" indent="0">
              <a:buNone/>
              <a:defRPr sz="6800" b="1"/>
            </a:lvl6pPr>
            <a:lvl7pPr marL="11727180" indent="0">
              <a:buNone/>
              <a:defRPr sz="6800" b="1"/>
            </a:lvl7pPr>
            <a:lvl8pPr marL="13681710" indent="0">
              <a:buNone/>
              <a:defRPr sz="6800" b="1"/>
            </a:lvl8pPr>
            <a:lvl9pPr marL="15636240" indent="0">
              <a:buNone/>
              <a:defRPr sz="6800" b="1"/>
            </a:lvl9pPr>
          </a:lstStyle>
          <a:p>
            <a:pPr lvl="0"/>
            <a:r>
              <a:rPr lang="ru-RU" smtClean="0"/>
              <a:t>Образец текста</a:t>
            </a:r>
          </a:p>
        </p:txBody>
      </p:sp>
      <p:sp>
        <p:nvSpPr>
          <p:cNvPr id="4" name="Содержимое 3"/>
          <p:cNvSpPr>
            <a:spLocks noGrp="1"/>
          </p:cNvSpPr>
          <p:nvPr>
            <p:ph sz="half" idx="2"/>
          </p:nvPr>
        </p:nvSpPr>
        <p:spPr>
          <a:xfrm>
            <a:off x="1620203" y="9705380"/>
            <a:ext cx="14317416" cy="17632623"/>
          </a:xfrm>
        </p:spPr>
        <p:txBody>
          <a:bodyPr/>
          <a:lstStyle>
            <a:lvl1pPr>
              <a:defRPr sz="10300"/>
            </a:lvl1pPr>
            <a:lvl2pPr>
              <a:defRPr sz="8600"/>
            </a:lvl2pPr>
            <a:lvl3pPr>
              <a:defRPr sz="7700"/>
            </a:lvl3pPr>
            <a:lvl4pPr>
              <a:defRPr sz="6800"/>
            </a:lvl4pPr>
            <a:lvl5pPr>
              <a:defRPr sz="6800"/>
            </a:lvl5pPr>
            <a:lvl6pPr>
              <a:defRPr sz="6800"/>
            </a:lvl6pPr>
            <a:lvl7pPr>
              <a:defRPr sz="6800"/>
            </a:lvl7pPr>
            <a:lvl8pPr>
              <a:defRPr sz="6800"/>
            </a:lvl8pPr>
            <a:lvl9pPr>
              <a:defRPr sz="6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16460809" y="6850443"/>
            <a:ext cx="14323040" cy="2854939"/>
          </a:xfrm>
        </p:spPr>
        <p:txBody>
          <a:bodyPr anchor="b"/>
          <a:lstStyle>
            <a:lvl1pPr marL="0" indent="0">
              <a:buNone/>
              <a:defRPr sz="10300" b="1"/>
            </a:lvl1pPr>
            <a:lvl2pPr marL="1954530" indent="0">
              <a:buNone/>
              <a:defRPr sz="8600" b="1"/>
            </a:lvl2pPr>
            <a:lvl3pPr marL="3909060" indent="0">
              <a:buNone/>
              <a:defRPr sz="7700" b="1"/>
            </a:lvl3pPr>
            <a:lvl4pPr marL="5863590" indent="0">
              <a:buNone/>
              <a:defRPr sz="6800" b="1"/>
            </a:lvl4pPr>
            <a:lvl5pPr marL="7818120" indent="0">
              <a:buNone/>
              <a:defRPr sz="6800" b="1"/>
            </a:lvl5pPr>
            <a:lvl6pPr marL="9772650" indent="0">
              <a:buNone/>
              <a:defRPr sz="6800" b="1"/>
            </a:lvl6pPr>
            <a:lvl7pPr marL="11727180" indent="0">
              <a:buNone/>
              <a:defRPr sz="6800" b="1"/>
            </a:lvl7pPr>
            <a:lvl8pPr marL="13681710" indent="0">
              <a:buNone/>
              <a:defRPr sz="6800" b="1"/>
            </a:lvl8pPr>
            <a:lvl9pPr marL="15636240" indent="0">
              <a:buNone/>
              <a:defRPr sz="6800" b="1"/>
            </a:lvl9pPr>
          </a:lstStyle>
          <a:p>
            <a:pPr lvl="0"/>
            <a:r>
              <a:rPr lang="ru-RU" smtClean="0"/>
              <a:t>Образец текста</a:t>
            </a:r>
          </a:p>
        </p:txBody>
      </p:sp>
      <p:sp>
        <p:nvSpPr>
          <p:cNvPr id="6" name="Содержимое 5"/>
          <p:cNvSpPr>
            <a:spLocks noGrp="1"/>
          </p:cNvSpPr>
          <p:nvPr>
            <p:ph sz="quarter" idx="4"/>
          </p:nvPr>
        </p:nvSpPr>
        <p:spPr>
          <a:xfrm>
            <a:off x="16460809" y="9705380"/>
            <a:ext cx="14323040" cy="17632623"/>
          </a:xfrm>
        </p:spPr>
        <p:txBody>
          <a:bodyPr/>
          <a:lstStyle>
            <a:lvl1pPr>
              <a:defRPr sz="10300"/>
            </a:lvl1pPr>
            <a:lvl2pPr>
              <a:defRPr sz="8600"/>
            </a:lvl2pPr>
            <a:lvl3pPr>
              <a:defRPr sz="7700"/>
            </a:lvl3pPr>
            <a:lvl4pPr>
              <a:defRPr sz="6800"/>
            </a:lvl4pPr>
            <a:lvl5pPr>
              <a:defRPr sz="6800"/>
            </a:lvl5pPr>
            <a:lvl6pPr>
              <a:defRPr sz="6800"/>
            </a:lvl6pPr>
            <a:lvl7pPr>
              <a:defRPr sz="6800"/>
            </a:lvl7pPr>
            <a:lvl8pPr>
              <a:defRPr sz="6800"/>
            </a:lvl8pPr>
            <a:lvl9pPr>
              <a:defRPr sz="6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204" y="1218486"/>
            <a:ext cx="10660709" cy="5185649"/>
          </a:xfrm>
        </p:spPr>
        <p:txBody>
          <a:bodyPr anchor="b"/>
          <a:lstStyle>
            <a:lvl1pPr algn="l">
              <a:defRPr sz="8600" b="1"/>
            </a:lvl1pPr>
          </a:lstStyle>
          <a:p>
            <a:r>
              <a:rPr lang="ru-RU" smtClean="0"/>
              <a:t>Образец заголовка</a:t>
            </a:r>
            <a:endParaRPr lang="ru-RU"/>
          </a:p>
        </p:txBody>
      </p:sp>
      <p:sp>
        <p:nvSpPr>
          <p:cNvPr id="3" name="Содержимое 2"/>
          <p:cNvSpPr>
            <a:spLocks noGrp="1"/>
          </p:cNvSpPr>
          <p:nvPr>
            <p:ph idx="1"/>
          </p:nvPr>
        </p:nvSpPr>
        <p:spPr>
          <a:xfrm>
            <a:off x="12669083" y="1218489"/>
            <a:ext cx="18114764" cy="26119517"/>
          </a:xfrm>
        </p:spPr>
        <p:txBody>
          <a:bodyPr/>
          <a:lstStyle>
            <a:lvl1pPr>
              <a:defRPr sz="13700"/>
            </a:lvl1pPr>
            <a:lvl2pPr>
              <a:defRPr sz="12000"/>
            </a:lvl2pPr>
            <a:lvl3pPr>
              <a:defRPr sz="10300"/>
            </a:lvl3pPr>
            <a:lvl4pPr>
              <a:defRPr sz="8600"/>
            </a:lvl4pPr>
            <a:lvl5pPr>
              <a:defRPr sz="8600"/>
            </a:lvl5pPr>
            <a:lvl6pPr>
              <a:defRPr sz="8600"/>
            </a:lvl6pPr>
            <a:lvl7pPr>
              <a:defRPr sz="8600"/>
            </a:lvl7pPr>
            <a:lvl8pPr>
              <a:defRPr sz="8600"/>
            </a:lvl8pPr>
            <a:lvl9pPr>
              <a:defRPr sz="8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1620204" y="6404137"/>
            <a:ext cx="10660709" cy="20933869"/>
          </a:xfrm>
        </p:spPr>
        <p:txBody>
          <a:bodyPr/>
          <a:lstStyle>
            <a:lvl1pPr marL="0" indent="0">
              <a:buNone/>
              <a:defRPr sz="6000"/>
            </a:lvl1pPr>
            <a:lvl2pPr marL="1954530" indent="0">
              <a:buNone/>
              <a:defRPr sz="5100"/>
            </a:lvl2pPr>
            <a:lvl3pPr marL="3909060" indent="0">
              <a:buNone/>
              <a:defRPr sz="4300"/>
            </a:lvl3pPr>
            <a:lvl4pPr marL="5863590" indent="0">
              <a:buNone/>
              <a:defRPr sz="3800"/>
            </a:lvl4pPr>
            <a:lvl5pPr marL="7818120" indent="0">
              <a:buNone/>
              <a:defRPr sz="3800"/>
            </a:lvl5pPr>
            <a:lvl6pPr marL="9772650" indent="0">
              <a:buNone/>
              <a:defRPr sz="3800"/>
            </a:lvl6pPr>
            <a:lvl7pPr marL="11727180" indent="0">
              <a:buNone/>
              <a:defRPr sz="3800"/>
            </a:lvl7pPr>
            <a:lvl8pPr marL="13681710" indent="0">
              <a:buNone/>
              <a:defRPr sz="3800"/>
            </a:lvl8pPr>
            <a:lvl9pPr marL="15636240" indent="0">
              <a:buNone/>
              <a:defRPr sz="38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51421" y="21422677"/>
            <a:ext cx="19442430" cy="2529069"/>
          </a:xfrm>
        </p:spPr>
        <p:txBody>
          <a:bodyPr anchor="b"/>
          <a:lstStyle>
            <a:lvl1pPr algn="l">
              <a:defRPr sz="8600" b="1"/>
            </a:lvl1pPr>
          </a:lstStyle>
          <a:p>
            <a:r>
              <a:rPr lang="ru-RU" smtClean="0"/>
              <a:t>Образец заголовка</a:t>
            </a:r>
            <a:endParaRPr lang="ru-RU"/>
          </a:p>
        </p:txBody>
      </p:sp>
      <p:sp>
        <p:nvSpPr>
          <p:cNvPr id="3" name="Рисунок 2"/>
          <p:cNvSpPr>
            <a:spLocks noGrp="1"/>
          </p:cNvSpPr>
          <p:nvPr>
            <p:ph type="pic" idx="1"/>
          </p:nvPr>
        </p:nvSpPr>
        <p:spPr>
          <a:xfrm>
            <a:off x="6351421" y="2734508"/>
            <a:ext cx="19442430" cy="18362295"/>
          </a:xfrm>
        </p:spPr>
        <p:txBody>
          <a:bodyPr/>
          <a:lstStyle>
            <a:lvl1pPr marL="0" indent="0">
              <a:buNone/>
              <a:defRPr sz="13700"/>
            </a:lvl1pPr>
            <a:lvl2pPr marL="1954530" indent="0">
              <a:buNone/>
              <a:defRPr sz="12000"/>
            </a:lvl2pPr>
            <a:lvl3pPr marL="3909060" indent="0">
              <a:buNone/>
              <a:defRPr sz="10300"/>
            </a:lvl3pPr>
            <a:lvl4pPr marL="5863590" indent="0">
              <a:buNone/>
              <a:defRPr sz="8600"/>
            </a:lvl4pPr>
            <a:lvl5pPr marL="7818120" indent="0">
              <a:buNone/>
              <a:defRPr sz="8600"/>
            </a:lvl5pPr>
            <a:lvl6pPr marL="9772650" indent="0">
              <a:buNone/>
              <a:defRPr sz="8600"/>
            </a:lvl6pPr>
            <a:lvl7pPr marL="11727180" indent="0">
              <a:buNone/>
              <a:defRPr sz="8600"/>
            </a:lvl7pPr>
            <a:lvl8pPr marL="13681710" indent="0">
              <a:buNone/>
              <a:defRPr sz="8600"/>
            </a:lvl8pPr>
            <a:lvl9pPr marL="15636240" indent="0">
              <a:buNone/>
              <a:defRPr sz="8600"/>
            </a:lvl9pPr>
          </a:lstStyle>
          <a:p>
            <a:endParaRPr lang="ru-RU"/>
          </a:p>
        </p:txBody>
      </p:sp>
      <p:sp>
        <p:nvSpPr>
          <p:cNvPr id="4" name="Текст 3"/>
          <p:cNvSpPr>
            <a:spLocks noGrp="1"/>
          </p:cNvSpPr>
          <p:nvPr>
            <p:ph type="body" sz="half" idx="2"/>
          </p:nvPr>
        </p:nvSpPr>
        <p:spPr>
          <a:xfrm>
            <a:off x="6351421" y="23951746"/>
            <a:ext cx="19442430" cy="3591696"/>
          </a:xfrm>
        </p:spPr>
        <p:txBody>
          <a:bodyPr/>
          <a:lstStyle>
            <a:lvl1pPr marL="0" indent="0">
              <a:buNone/>
              <a:defRPr sz="6000"/>
            </a:lvl1pPr>
            <a:lvl2pPr marL="1954530" indent="0">
              <a:buNone/>
              <a:defRPr sz="5100"/>
            </a:lvl2pPr>
            <a:lvl3pPr marL="3909060" indent="0">
              <a:buNone/>
              <a:defRPr sz="4300"/>
            </a:lvl3pPr>
            <a:lvl4pPr marL="5863590" indent="0">
              <a:buNone/>
              <a:defRPr sz="3800"/>
            </a:lvl4pPr>
            <a:lvl5pPr marL="7818120" indent="0">
              <a:buNone/>
              <a:defRPr sz="3800"/>
            </a:lvl5pPr>
            <a:lvl6pPr marL="9772650" indent="0">
              <a:buNone/>
              <a:defRPr sz="3800"/>
            </a:lvl6pPr>
            <a:lvl7pPr marL="11727180" indent="0">
              <a:buNone/>
              <a:defRPr sz="3800"/>
            </a:lvl7pPr>
            <a:lvl8pPr marL="13681710" indent="0">
              <a:buNone/>
              <a:defRPr sz="3800"/>
            </a:lvl8pPr>
            <a:lvl9pPr marL="15636240" indent="0">
              <a:buNone/>
              <a:defRPr sz="38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0203" y="1225572"/>
            <a:ext cx="29163645" cy="5100638"/>
          </a:xfrm>
          <a:prstGeom prst="rect">
            <a:avLst/>
          </a:prstGeom>
        </p:spPr>
        <p:txBody>
          <a:bodyPr vert="horz" lIns="390906" tIns="195453" rIns="390906" bIns="195453"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1620203" y="7140896"/>
            <a:ext cx="29163645" cy="20197109"/>
          </a:xfrm>
          <a:prstGeom prst="rect">
            <a:avLst/>
          </a:prstGeom>
        </p:spPr>
        <p:txBody>
          <a:bodyPr vert="horz" lIns="390906" tIns="195453" rIns="390906" bIns="195453"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1620205" y="28365215"/>
            <a:ext cx="7560945" cy="1629369"/>
          </a:xfrm>
          <a:prstGeom prst="rect">
            <a:avLst/>
          </a:prstGeom>
        </p:spPr>
        <p:txBody>
          <a:bodyPr vert="horz" lIns="390906" tIns="195453" rIns="390906" bIns="195453" rtlCol="0" anchor="ctr"/>
          <a:lstStyle>
            <a:lvl1pPr algn="l">
              <a:defRPr sz="5100">
                <a:solidFill>
                  <a:schemeClr val="tx1">
                    <a:tint val="75000"/>
                  </a:schemeClr>
                </a:solidFill>
              </a:defRPr>
            </a:lvl1pPr>
          </a:lstStyle>
          <a:p>
            <a:fld id="{5B106E36-FD25-4E2D-B0AA-010F637433A0}" type="datetimeFigureOut">
              <a:rPr lang="ru-RU" smtClean="0"/>
              <a:pPr/>
              <a:t>09.09.2015</a:t>
            </a:fld>
            <a:endParaRPr lang="ru-RU"/>
          </a:p>
        </p:txBody>
      </p:sp>
      <p:sp>
        <p:nvSpPr>
          <p:cNvPr id="5" name="Нижний колонтитул 4"/>
          <p:cNvSpPr>
            <a:spLocks noGrp="1"/>
          </p:cNvSpPr>
          <p:nvPr>
            <p:ph type="ftr" sz="quarter" idx="3"/>
          </p:nvPr>
        </p:nvSpPr>
        <p:spPr>
          <a:xfrm>
            <a:off x="11071384" y="28365215"/>
            <a:ext cx="10261283" cy="1629369"/>
          </a:xfrm>
          <a:prstGeom prst="rect">
            <a:avLst/>
          </a:prstGeom>
        </p:spPr>
        <p:txBody>
          <a:bodyPr vert="horz" lIns="390906" tIns="195453" rIns="390906" bIns="195453" rtlCol="0" anchor="ctr"/>
          <a:lstStyle>
            <a:lvl1pPr algn="ctr">
              <a:defRPr sz="51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23222906" y="28365215"/>
            <a:ext cx="7560945" cy="1629369"/>
          </a:xfrm>
          <a:prstGeom prst="rect">
            <a:avLst/>
          </a:prstGeom>
        </p:spPr>
        <p:txBody>
          <a:bodyPr vert="horz" lIns="390906" tIns="195453" rIns="390906" bIns="195453" rtlCol="0" anchor="ctr"/>
          <a:lstStyle>
            <a:lvl1pPr algn="r">
              <a:defRPr sz="51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09060" rtl="0" eaLnBrk="1" latinLnBrk="0" hangingPunct="1">
        <a:spcBef>
          <a:spcPct val="0"/>
        </a:spcBef>
        <a:buNone/>
        <a:defRPr sz="18800" kern="1200">
          <a:solidFill>
            <a:schemeClr val="tx1"/>
          </a:solidFill>
          <a:latin typeface="+mj-lt"/>
          <a:ea typeface="+mj-ea"/>
          <a:cs typeface="+mj-cs"/>
        </a:defRPr>
      </a:lvl1pPr>
    </p:titleStyle>
    <p:bodyStyle>
      <a:lvl1pPr marL="1465898" indent="-1465898" algn="l" defTabSz="3909060" rtl="0" eaLnBrk="1" latinLnBrk="0" hangingPunct="1">
        <a:spcBef>
          <a:spcPct val="20000"/>
        </a:spcBef>
        <a:buFont typeface="Arial" pitchFamily="34" charset="0"/>
        <a:buChar char="•"/>
        <a:defRPr sz="13700" kern="1200">
          <a:solidFill>
            <a:schemeClr val="tx1"/>
          </a:solidFill>
          <a:latin typeface="+mn-lt"/>
          <a:ea typeface="+mn-ea"/>
          <a:cs typeface="+mn-cs"/>
        </a:defRPr>
      </a:lvl1pPr>
      <a:lvl2pPr marL="3176111" indent="-1221581" algn="l" defTabSz="3909060" rtl="0" eaLnBrk="1" latinLnBrk="0" hangingPunct="1">
        <a:spcBef>
          <a:spcPct val="20000"/>
        </a:spcBef>
        <a:buFont typeface="Arial" pitchFamily="34" charset="0"/>
        <a:buChar char="–"/>
        <a:defRPr sz="12000" kern="1200">
          <a:solidFill>
            <a:schemeClr val="tx1"/>
          </a:solidFill>
          <a:latin typeface="+mn-lt"/>
          <a:ea typeface="+mn-ea"/>
          <a:cs typeface="+mn-cs"/>
        </a:defRPr>
      </a:lvl2pPr>
      <a:lvl3pPr marL="4886325" indent="-977265" algn="l" defTabSz="3909060" rtl="0" eaLnBrk="1" latinLnBrk="0" hangingPunct="1">
        <a:spcBef>
          <a:spcPct val="20000"/>
        </a:spcBef>
        <a:buFont typeface="Arial" pitchFamily="34" charset="0"/>
        <a:buChar char="•"/>
        <a:defRPr sz="10300" kern="1200">
          <a:solidFill>
            <a:schemeClr val="tx1"/>
          </a:solidFill>
          <a:latin typeface="+mn-lt"/>
          <a:ea typeface="+mn-ea"/>
          <a:cs typeface="+mn-cs"/>
        </a:defRPr>
      </a:lvl3pPr>
      <a:lvl4pPr marL="684085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4pPr>
      <a:lvl5pPr marL="879538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5pPr>
      <a:lvl6pPr marL="1074991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6pPr>
      <a:lvl7pPr marL="1270444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7pPr>
      <a:lvl8pPr marL="1465897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8pPr>
      <a:lvl9pPr marL="16613505" indent="-977265" algn="l" defTabSz="3909060" rtl="0" eaLnBrk="1" latinLnBrk="0" hangingPunct="1">
        <a:spcBef>
          <a:spcPct val="20000"/>
        </a:spcBef>
        <a:buFont typeface="Arial" pitchFamily="34" charset="0"/>
        <a:buChar char="•"/>
        <a:defRPr sz="8600" kern="1200">
          <a:solidFill>
            <a:schemeClr val="tx1"/>
          </a:solidFill>
          <a:latin typeface="+mn-lt"/>
          <a:ea typeface="+mn-ea"/>
          <a:cs typeface="+mn-cs"/>
        </a:defRPr>
      </a:lvl9pPr>
    </p:bodyStyle>
    <p:otherStyle>
      <a:defPPr>
        <a:defRPr lang="ru-RU"/>
      </a:defPPr>
      <a:lvl1pPr marL="0" algn="l" defTabSz="3909060" rtl="0" eaLnBrk="1" latinLnBrk="0" hangingPunct="1">
        <a:defRPr sz="7700" kern="1200">
          <a:solidFill>
            <a:schemeClr val="tx1"/>
          </a:solidFill>
          <a:latin typeface="+mn-lt"/>
          <a:ea typeface="+mn-ea"/>
          <a:cs typeface="+mn-cs"/>
        </a:defRPr>
      </a:lvl1pPr>
      <a:lvl2pPr marL="1954530" algn="l" defTabSz="3909060" rtl="0" eaLnBrk="1" latinLnBrk="0" hangingPunct="1">
        <a:defRPr sz="7700" kern="1200">
          <a:solidFill>
            <a:schemeClr val="tx1"/>
          </a:solidFill>
          <a:latin typeface="+mn-lt"/>
          <a:ea typeface="+mn-ea"/>
          <a:cs typeface="+mn-cs"/>
        </a:defRPr>
      </a:lvl2pPr>
      <a:lvl3pPr marL="3909060" algn="l" defTabSz="3909060" rtl="0" eaLnBrk="1" latinLnBrk="0" hangingPunct="1">
        <a:defRPr sz="7700" kern="1200">
          <a:solidFill>
            <a:schemeClr val="tx1"/>
          </a:solidFill>
          <a:latin typeface="+mn-lt"/>
          <a:ea typeface="+mn-ea"/>
          <a:cs typeface="+mn-cs"/>
        </a:defRPr>
      </a:lvl3pPr>
      <a:lvl4pPr marL="5863590" algn="l" defTabSz="3909060" rtl="0" eaLnBrk="1" latinLnBrk="0" hangingPunct="1">
        <a:defRPr sz="7700" kern="1200">
          <a:solidFill>
            <a:schemeClr val="tx1"/>
          </a:solidFill>
          <a:latin typeface="+mn-lt"/>
          <a:ea typeface="+mn-ea"/>
          <a:cs typeface="+mn-cs"/>
        </a:defRPr>
      </a:lvl4pPr>
      <a:lvl5pPr marL="7818120" algn="l" defTabSz="3909060" rtl="0" eaLnBrk="1" latinLnBrk="0" hangingPunct="1">
        <a:defRPr sz="7700" kern="1200">
          <a:solidFill>
            <a:schemeClr val="tx1"/>
          </a:solidFill>
          <a:latin typeface="+mn-lt"/>
          <a:ea typeface="+mn-ea"/>
          <a:cs typeface="+mn-cs"/>
        </a:defRPr>
      </a:lvl5pPr>
      <a:lvl6pPr marL="9772650" algn="l" defTabSz="3909060" rtl="0" eaLnBrk="1" latinLnBrk="0" hangingPunct="1">
        <a:defRPr sz="7700" kern="1200">
          <a:solidFill>
            <a:schemeClr val="tx1"/>
          </a:solidFill>
          <a:latin typeface="+mn-lt"/>
          <a:ea typeface="+mn-ea"/>
          <a:cs typeface="+mn-cs"/>
        </a:defRPr>
      </a:lvl6pPr>
      <a:lvl7pPr marL="11727180" algn="l" defTabSz="3909060" rtl="0" eaLnBrk="1" latinLnBrk="0" hangingPunct="1">
        <a:defRPr sz="7700" kern="1200">
          <a:solidFill>
            <a:schemeClr val="tx1"/>
          </a:solidFill>
          <a:latin typeface="+mn-lt"/>
          <a:ea typeface="+mn-ea"/>
          <a:cs typeface="+mn-cs"/>
        </a:defRPr>
      </a:lvl7pPr>
      <a:lvl8pPr marL="13681710" algn="l" defTabSz="3909060" rtl="0" eaLnBrk="1" latinLnBrk="0" hangingPunct="1">
        <a:defRPr sz="7700" kern="1200">
          <a:solidFill>
            <a:schemeClr val="tx1"/>
          </a:solidFill>
          <a:latin typeface="+mn-lt"/>
          <a:ea typeface="+mn-ea"/>
          <a:cs typeface="+mn-cs"/>
        </a:defRPr>
      </a:lvl8pPr>
      <a:lvl9pPr marL="15636240" algn="l" defTabSz="3909060"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chart" Target="../charts/chart1.xm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emf"/><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101" name="Диаграмма 100"/>
          <p:cNvGraphicFramePr/>
          <p:nvPr>
            <p:extLst>
              <p:ext uri="{D42A27DB-BD31-4B8C-83A1-F6EECF244321}">
                <p14:modId xmlns:p14="http://schemas.microsoft.com/office/powerpoint/2010/main" val="2911876286"/>
              </p:ext>
            </p:extLst>
          </p:nvPr>
        </p:nvGraphicFramePr>
        <p:xfrm>
          <a:off x="25275033" y="12918680"/>
          <a:ext cx="6624736" cy="4173791"/>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descr="C:\Users\про\Dropbox\Омуль\eafp2015.jpg"/>
          <p:cNvPicPr>
            <a:picLocks noChangeAspect="1" noChangeArrowheads="1"/>
          </p:cNvPicPr>
          <p:nvPr/>
        </p:nvPicPr>
        <p:blipFill>
          <a:blip r:embed="rId4" cstate="print"/>
          <a:srcRect/>
          <a:stretch>
            <a:fillRect/>
          </a:stretch>
        </p:blipFill>
        <p:spPr bwMode="auto">
          <a:xfrm>
            <a:off x="29437023" y="61419"/>
            <a:ext cx="2949113" cy="2019825"/>
          </a:xfrm>
          <a:prstGeom prst="rect">
            <a:avLst/>
          </a:prstGeom>
          <a:noFill/>
        </p:spPr>
      </p:pic>
      <p:pic>
        <p:nvPicPr>
          <p:cNvPr id="8" name="Picture 2" descr="C:\Users\Миша\Desktop\Russian_Federation_(orthographic_projection)_-_Crimea_disputed.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69577" y="13630924"/>
            <a:ext cx="3188690" cy="289512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6408938" y="3371231"/>
            <a:ext cx="22619057" cy="769441"/>
          </a:xfrm>
          <a:prstGeom prst="rect">
            <a:avLst/>
          </a:prstGeom>
        </p:spPr>
        <p:txBody>
          <a:bodyPr wrap="square">
            <a:spAutoFit/>
          </a:bodyPr>
          <a:lstStyle/>
          <a:p>
            <a:pPr algn="ctr" eaLnBrk="0" fontAlgn="base" hangingPunct="0">
              <a:spcAft>
                <a:spcPct val="0"/>
              </a:spcAft>
            </a:pPr>
            <a:r>
              <a:rPr lang="en-US" sz="4400" u="sng" dirty="0" smtClean="0">
                <a:solidFill>
                  <a:prstClr val="black"/>
                </a:solidFill>
                <a:latin typeface="Arial" pitchFamily="34" charset="0"/>
                <a:ea typeface="Times New Roman" pitchFamily="18" charset="0"/>
                <a:cs typeface="Arial" pitchFamily="34" charset="0"/>
              </a:rPr>
              <a:t>Mikhail </a:t>
            </a:r>
            <a:r>
              <a:rPr lang="en-US" sz="4400" u="sng" dirty="0">
                <a:solidFill>
                  <a:prstClr val="black"/>
                </a:solidFill>
                <a:latin typeface="Arial" pitchFamily="34" charset="0"/>
                <a:ea typeface="Times New Roman" pitchFamily="18" charset="0"/>
                <a:cs typeface="Arial" pitchFamily="34" charset="0"/>
              </a:rPr>
              <a:t>M. </a:t>
            </a:r>
            <a:r>
              <a:rPr lang="en-US" sz="4400" u="sng" dirty="0" err="1" smtClean="0">
                <a:solidFill>
                  <a:prstClr val="black"/>
                </a:solidFill>
                <a:latin typeface="Arial" pitchFamily="34" charset="0"/>
                <a:ea typeface="Times New Roman" pitchFamily="18" charset="0"/>
                <a:cs typeface="Arial" pitchFamily="34" charset="0"/>
              </a:rPr>
              <a:t>Solovyev</a:t>
            </a:r>
            <a:r>
              <a:rPr lang="en-US" sz="4400" dirty="0" smtClean="0">
                <a:solidFill>
                  <a:prstClr val="black"/>
                </a:solidFill>
                <a:latin typeface="Arial" pitchFamily="34" charset="0"/>
                <a:ea typeface="Times New Roman" pitchFamily="18" charset="0"/>
                <a:cs typeface="Arial" pitchFamily="34" charset="0"/>
              </a:rPr>
              <a:t>*</a:t>
            </a:r>
            <a:r>
              <a:rPr lang="en-US" sz="4400" baseline="30000" dirty="0" smtClean="0">
                <a:solidFill>
                  <a:prstClr val="black"/>
                </a:solidFill>
                <a:latin typeface="Arial" pitchFamily="34" charset="0"/>
                <a:ea typeface="Times New Roman" pitchFamily="18" charset="0"/>
                <a:cs typeface="Arial" pitchFamily="34" charset="0"/>
              </a:rPr>
              <a:t>1</a:t>
            </a:r>
            <a:r>
              <a:rPr lang="ru-RU" sz="4400" dirty="0" smtClean="0">
                <a:solidFill>
                  <a:prstClr val="black"/>
                </a:solidFill>
                <a:latin typeface="Arial" pitchFamily="34" charset="0"/>
                <a:ea typeface="Times New Roman" pitchFamily="18" charset="0"/>
                <a:cs typeface="Arial" pitchFamily="34" charset="0"/>
              </a:rPr>
              <a:t>, </a:t>
            </a:r>
            <a:r>
              <a:rPr lang="en-US" sz="4400" dirty="0" smtClean="0">
                <a:solidFill>
                  <a:prstClr val="black"/>
                </a:solidFill>
                <a:latin typeface="Arial" pitchFamily="34" charset="0"/>
                <a:ea typeface="Times New Roman" pitchFamily="18" charset="0"/>
                <a:cs typeface="Arial" pitchFamily="34" charset="0"/>
              </a:rPr>
              <a:t>Olga T. Rusinek</a:t>
            </a:r>
            <a:r>
              <a:rPr lang="en-US" sz="4400" baseline="30000" dirty="0" smtClean="0">
                <a:solidFill>
                  <a:prstClr val="black"/>
                </a:solidFill>
                <a:latin typeface="Arial" pitchFamily="34" charset="0"/>
                <a:ea typeface="Times New Roman" pitchFamily="18" charset="0"/>
                <a:cs typeface="Arial" pitchFamily="34" charset="0"/>
              </a:rPr>
              <a:t>2</a:t>
            </a:r>
            <a:r>
              <a:rPr lang="en-US" sz="4400" dirty="0" smtClean="0">
                <a:solidFill>
                  <a:prstClr val="black"/>
                </a:solidFill>
                <a:latin typeface="Arial" pitchFamily="34" charset="0"/>
                <a:ea typeface="Times New Roman" pitchFamily="18" charset="0"/>
                <a:cs typeface="Arial" pitchFamily="34" charset="0"/>
              </a:rPr>
              <a:t> </a:t>
            </a:r>
          </a:p>
        </p:txBody>
      </p:sp>
      <p:pic>
        <p:nvPicPr>
          <p:cNvPr id="10" name="Picture 9" descr="\\90.15.1.155\обменник\!!!Бланки\логотип_ИСиЭЖ СО РАН\logo_eng.png"/>
          <p:cNvPicPr>
            <a:picLocks noChangeAspect="1" noChangeArrowheads="1"/>
          </p:cNvPicPr>
          <p:nvPr/>
        </p:nvPicPr>
        <p:blipFill>
          <a:blip r:embed="rId6" cstate="print">
            <a:duotone>
              <a:prstClr val="black"/>
              <a:schemeClr val="accent3">
                <a:tint val="45000"/>
                <a:satMod val="400000"/>
              </a:schemeClr>
            </a:duotone>
          </a:blip>
          <a:srcRect/>
          <a:stretch>
            <a:fillRect/>
          </a:stretch>
        </p:blipFill>
        <p:spPr bwMode="auto">
          <a:xfrm>
            <a:off x="263885" y="673487"/>
            <a:ext cx="3192725" cy="1407757"/>
          </a:xfrm>
          <a:prstGeom prst="rect">
            <a:avLst/>
          </a:prstGeom>
          <a:noFill/>
        </p:spPr>
      </p:pic>
      <p:sp>
        <p:nvSpPr>
          <p:cNvPr id="11" name="Прямоугольник 10"/>
          <p:cNvSpPr/>
          <p:nvPr/>
        </p:nvSpPr>
        <p:spPr>
          <a:xfrm>
            <a:off x="432273" y="18326248"/>
            <a:ext cx="11089232" cy="3539430"/>
          </a:xfrm>
          <a:prstGeom prst="rect">
            <a:avLst/>
          </a:prstGeom>
        </p:spPr>
        <p:txBody>
          <a:bodyPr wrap="square">
            <a:spAutoFit/>
          </a:bodyPr>
          <a:lstStyle/>
          <a:p>
            <a:pPr algn="just"/>
            <a:r>
              <a:rPr lang="en-US" sz="3200" dirty="0">
                <a:latin typeface="Arial" pitchFamily="34" charset="0"/>
                <a:cs typeface="Arial" pitchFamily="34" charset="0"/>
              </a:rPr>
              <a:t> </a:t>
            </a:r>
            <a:r>
              <a:rPr lang="en-US" sz="3200" dirty="0" smtClean="0">
                <a:latin typeface="Arial" pitchFamily="34" charset="0"/>
                <a:cs typeface="Arial" pitchFamily="34" charset="0"/>
              </a:rPr>
              <a:t>The extracting of digestive enzymes and determination of their activity (total activity of alkaline protease, </a:t>
            </a:r>
            <a:r>
              <a:rPr lang="en-US" sz="3200" dirty="0" err="1" smtClean="0">
                <a:latin typeface="Arial" pitchFamily="34" charset="0"/>
                <a:cs typeface="Arial" pitchFamily="34" charset="0"/>
              </a:rPr>
              <a:t>trypsin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chymotrypsin</a:t>
            </a:r>
            <a:r>
              <a:rPr lang="en-US" sz="3200" dirty="0" smtClean="0">
                <a:latin typeface="Arial" pitchFamily="34" charset="0"/>
                <a:cs typeface="Arial" pitchFamily="34" charset="0"/>
              </a:rPr>
              <a:t>, alpha amylase, lipase, N-</a:t>
            </a:r>
            <a:r>
              <a:rPr lang="en-US" sz="3200" dirty="0" err="1" smtClean="0">
                <a:latin typeface="Arial" pitchFamily="34" charset="0"/>
                <a:cs typeface="Arial" pitchFamily="34" charset="0"/>
              </a:rPr>
              <a:t>aminopeptidase</a:t>
            </a:r>
            <a:r>
              <a:rPr lang="en-US" sz="3200" dirty="0" smtClean="0">
                <a:latin typeface="Arial" pitchFamily="34" charset="0"/>
                <a:cs typeface="Arial" pitchFamily="34" charset="0"/>
              </a:rPr>
              <a:t>, maltase, alkaline </a:t>
            </a:r>
            <a:r>
              <a:rPr lang="en-US" sz="3200" dirty="0" err="1" smtClean="0">
                <a:latin typeface="Arial" pitchFamily="34" charset="0"/>
                <a:cs typeface="Arial" pitchFamily="34" charset="0"/>
              </a:rPr>
              <a:t>phosphotase</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leucine-alanine</a:t>
            </a:r>
            <a:r>
              <a:rPr lang="en-US" sz="3200" dirty="0" smtClean="0">
                <a:latin typeface="Arial" pitchFamily="34" charset="0"/>
                <a:cs typeface="Arial" pitchFamily="34" charset="0"/>
              </a:rPr>
              <a:t> peptidase) were done following </a:t>
            </a:r>
            <a:r>
              <a:rPr lang="en-US" sz="3200" dirty="0" err="1" smtClean="0">
                <a:latin typeface="Arial" pitchFamily="34" charset="0"/>
                <a:cs typeface="Arial" pitchFamily="34" charset="0"/>
              </a:rPr>
              <a:t>Gisbert</a:t>
            </a:r>
            <a:r>
              <a:rPr lang="en-US" sz="3200" dirty="0" smtClean="0">
                <a:latin typeface="Arial" pitchFamily="34" charset="0"/>
                <a:cs typeface="Arial" pitchFamily="34" charset="0"/>
              </a:rPr>
              <a:t> et al. (2008). The concentration of the dissolved protein was determined by Bradford’s method (Bradford, 1976). </a:t>
            </a:r>
            <a:endParaRPr lang="ru-RU" sz="3200" dirty="0">
              <a:latin typeface="Arial" pitchFamily="34" charset="0"/>
              <a:cs typeface="Arial" pitchFamily="34" charset="0"/>
            </a:endParaRPr>
          </a:p>
        </p:txBody>
      </p:sp>
      <p:sp>
        <p:nvSpPr>
          <p:cNvPr id="12" name="Прямоугольник 11"/>
          <p:cNvSpPr/>
          <p:nvPr/>
        </p:nvSpPr>
        <p:spPr>
          <a:xfrm>
            <a:off x="5616849" y="4402570"/>
            <a:ext cx="24694306" cy="1200329"/>
          </a:xfrm>
          <a:prstGeom prst="rect">
            <a:avLst/>
          </a:prstGeom>
        </p:spPr>
        <p:txBody>
          <a:bodyPr wrap="square">
            <a:spAutoFit/>
          </a:bodyPr>
          <a:lstStyle/>
          <a:p>
            <a:pPr lvl="0" eaLnBrk="0" fontAlgn="base" hangingPunct="0">
              <a:spcAft>
                <a:spcPct val="0"/>
              </a:spcAft>
            </a:pPr>
            <a:r>
              <a:rPr lang="en-US" sz="3600" baseline="30000" dirty="0" smtClean="0">
                <a:solidFill>
                  <a:prstClr val="black"/>
                </a:solidFill>
                <a:latin typeface="Arial" pitchFamily="34" charset="0"/>
                <a:ea typeface="Times New Roman" pitchFamily="18" charset="0"/>
                <a:cs typeface="Arial" pitchFamily="34" charset="0"/>
              </a:rPr>
              <a:t>1</a:t>
            </a:r>
            <a:r>
              <a:rPr lang="en-US" sz="3600" dirty="0" smtClean="0">
                <a:solidFill>
                  <a:prstClr val="black"/>
                </a:solidFill>
                <a:latin typeface="Arial" pitchFamily="34" charset="0"/>
                <a:ea typeface="Times New Roman" pitchFamily="18" charset="0"/>
                <a:cs typeface="Arial" pitchFamily="34" charset="0"/>
              </a:rPr>
              <a:t>Institute of Systematics and Ecology of Animals Siberian Branch of Russian Academy of Sciences, Novosibirsk, Russia</a:t>
            </a:r>
          </a:p>
          <a:p>
            <a:pPr eaLnBrk="0" fontAlgn="base" hangingPunct="0">
              <a:spcAft>
                <a:spcPct val="0"/>
              </a:spcAft>
            </a:pPr>
            <a:r>
              <a:rPr lang="en-US" sz="3600" baseline="30000" dirty="0" smtClean="0">
                <a:solidFill>
                  <a:prstClr val="black"/>
                </a:solidFill>
                <a:latin typeface="Arial" pitchFamily="34" charset="0"/>
                <a:ea typeface="Times New Roman" pitchFamily="18" charset="0"/>
                <a:cs typeface="Arial" pitchFamily="34" charset="0"/>
              </a:rPr>
              <a:t>2</a:t>
            </a:r>
            <a:r>
              <a:rPr lang="en-US" sz="3600" dirty="0" smtClean="0">
                <a:solidFill>
                  <a:prstClr val="black"/>
                </a:solidFill>
                <a:latin typeface="Arial" pitchFamily="34" charset="0"/>
                <a:ea typeface="Times New Roman" pitchFamily="18" charset="0"/>
                <a:cs typeface="Arial" pitchFamily="34" charset="0"/>
              </a:rPr>
              <a:t>Baikal Museum of ISC SB RAS, </a:t>
            </a:r>
            <a:r>
              <a:rPr lang="en-US" sz="3600" dirty="0" err="1" smtClean="0">
                <a:solidFill>
                  <a:prstClr val="black"/>
                </a:solidFill>
                <a:latin typeface="Arial" pitchFamily="34" charset="0"/>
                <a:ea typeface="Times New Roman" pitchFamily="18" charset="0"/>
                <a:cs typeface="Arial" pitchFamily="34" charset="0"/>
              </a:rPr>
              <a:t>Listvyanka</a:t>
            </a:r>
            <a:r>
              <a:rPr lang="en-US" sz="3600" dirty="0" smtClean="0">
                <a:solidFill>
                  <a:prstClr val="black"/>
                </a:solidFill>
                <a:latin typeface="Arial" pitchFamily="34" charset="0"/>
                <a:ea typeface="Times New Roman" pitchFamily="18" charset="0"/>
                <a:cs typeface="Arial" pitchFamily="34" charset="0"/>
              </a:rPr>
              <a:t>, Irkutsk region, Russia</a:t>
            </a:r>
            <a:r>
              <a:rPr lang="ru-RU" sz="3600" dirty="0" smtClean="0">
                <a:solidFill>
                  <a:prstClr val="black"/>
                </a:solidFill>
                <a:latin typeface="Arial" pitchFamily="34" charset="0"/>
                <a:ea typeface="Times New Roman" pitchFamily="18" charset="0"/>
                <a:cs typeface="Arial" pitchFamily="34" charset="0"/>
              </a:rPr>
              <a:t>, *</a:t>
            </a:r>
            <a:r>
              <a:rPr lang="en-US" sz="3600" dirty="0" smtClean="0">
                <a:solidFill>
                  <a:prstClr val="black"/>
                </a:solidFill>
                <a:latin typeface="Arial" pitchFamily="34" charset="0"/>
                <a:ea typeface="Times New Roman" pitchFamily="18" charset="0"/>
                <a:cs typeface="Arial" pitchFamily="34" charset="0"/>
              </a:rPr>
              <a:t>e-mail: yarmak85@mail.ru</a:t>
            </a:r>
          </a:p>
        </p:txBody>
      </p:sp>
      <p:sp>
        <p:nvSpPr>
          <p:cNvPr id="13" name="Прямоугольник 12"/>
          <p:cNvSpPr/>
          <p:nvPr/>
        </p:nvSpPr>
        <p:spPr>
          <a:xfrm>
            <a:off x="3168577" y="0"/>
            <a:ext cx="27147016" cy="3139321"/>
          </a:xfrm>
          <a:prstGeom prst="rect">
            <a:avLst/>
          </a:prstGeom>
        </p:spPr>
        <p:txBody>
          <a:bodyPr wrap="square">
            <a:spAutoFit/>
          </a:bodyPr>
          <a:lstStyle/>
          <a:p>
            <a:pPr algn="ctr" fontAlgn="base">
              <a:spcBef>
                <a:spcPct val="0"/>
              </a:spcBef>
              <a:spcAft>
                <a:spcPct val="0"/>
              </a:spcAft>
            </a:pPr>
            <a:r>
              <a:rPr lang="en-US" sz="6600" b="1" dirty="0" smtClean="0">
                <a:latin typeface="Times New Roman" panose="02020603050405020304" pitchFamily="18" charset="0"/>
                <a:cs typeface="Times New Roman" panose="02020603050405020304" pitchFamily="18" charset="0"/>
              </a:rPr>
              <a:t>EFFECT OF EYE FLUKES (</a:t>
            </a:r>
            <a:r>
              <a:rPr lang="en-US" sz="6600" b="1" dirty="0" err="1" smtClean="0">
                <a:latin typeface="Times New Roman" panose="02020603050405020304" pitchFamily="18" charset="0"/>
                <a:cs typeface="Times New Roman" panose="02020603050405020304" pitchFamily="18" charset="0"/>
              </a:rPr>
              <a:t>Trematoda</a:t>
            </a:r>
            <a:r>
              <a:rPr lang="en-US" sz="6600" b="1" dirty="0" smtClean="0">
                <a:latin typeface="Times New Roman" panose="02020603050405020304" pitchFamily="18" charset="0"/>
                <a:cs typeface="Times New Roman" panose="02020603050405020304" pitchFamily="18" charset="0"/>
              </a:rPr>
              <a:t>, </a:t>
            </a:r>
            <a:r>
              <a:rPr lang="en-US" sz="6600" b="1" dirty="0" err="1" smtClean="0">
                <a:latin typeface="Times New Roman" panose="02020603050405020304" pitchFamily="18" charset="0"/>
                <a:cs typeface="Times New Roman" panose="02020603050405020304" pitchFamily="18" charset="0"/>
              </a:rPr>
              <a:t>Diplostomatidae</a:t>
            </a:r>
            <a:r>
              <a:rPr lang="en-US" sz="6600" b="1" dirty="0" smtClean="0">
                <a:latin typeface="Times New Roman" panose="02020603050405020304" pitchFamily="18" charset="0"/>
                <a:cs typeface="Times New Roman" panose="02020603050405020304" pitchFamily="18" charset="0"/>
              </a:rPr>
              <a:t>) UPON ACTIVITY OF GUT DIGESTIVE ENZYMES IN BAIKAL OMUL (</a:t>
            </a:r>
            <a:r>
              <a:rPr lang="en-US" sz="6600" b="1" i="1" dirty="0" err="1" smtClean="0">
                <a:latin typeface="Times New Roman" panose="02020603050405020304" pitchFamily="18" charset="0"/>
                <a:cs typeface="Times New Roman" panose="02020603050405020304" pitchFamily="18" charset="0"/>
              </a:rPr>
              <a:t>Coregonus</a:t>
            </a:r>
            <a:r>
              <a:rPr lang="en-US" sz="6600" b="1" i="1" dirty="0" smtClean="0">
                <a:latin typeface="Times New Roman" panose="02020603050405020304" pitchFamily="18" charset="0"/>
                <a:cs typeface="Times New Roman" panose="02020603050405020304" pitchFamily="18" charset="0"/>
              </a:rPr>
              <a:t> </a:t>
            </a:r>
            <a:r>
              <a:rPr lang="en-US" sz="6600" b="1" i="1" dirty="0" err="1" smtClean="0">
                <a:latin typeface="Times New Roman" panose="02020603050405020304" pitchFamily="18" charset="0"/>
                <a:cs typeface="Times New Roman" panose="02020603050405020304" pitchFamily="18" charset="0"/>
              </a:rPr>
              <a:t>migratorius</a:t>
            </a:r>
            <a:r>
              <a:rPr lang="en-US" sz="6600" b="1" i="1" dirty="0" smtClean="0">
                <a:latin typeface="Times New Roman" panose="02020603050405020304" pitchFamily="18" charset="0"/>
                <a:cs typeface="Times New Roman" panose="02020603050405020304" pitchFamily="18" charset="0"/>
              </a:rPr>
              <a:t> </a:t>
            </a:r>
            <a:r>
              <a:rPr lang="en-US" sz="6600" b="1" dirty="0" err="1" smtClean="0">
                <a:latin typeface="Times New Roman" panose="02020603050405020304" pitchFamily="18" charset="0"/>
                <a:cs typeface="Times New Roman" panose="02020603050405020304" pitchFamily="18" charset="0"/>
              </a:rPr>
              <a:t>Georgi</a:t>
            </a:r>
            <a:r>
              <a:rPr lang="en-US" sz="6600" b="1" dirty="0" smtClean="0">
                <a:latin typeface="Times New Roman" panose="02020603050405020304" pitchFamily="18" charset="0"/>
                <a:cs typeface="Times New Roman" panose="02020603050405020304" pitchFamily="18" charset="0"/>
              </a:rPr>
              <a:t>, 1775)</a:t>
            </a:r>
          </a:p>
        </p:txBody>
      </p:sp>
      <p:sp>
        <p:nvSpPr>
          <p:cNvPr id="15" name="Овал 14"/>
          <p:cNvSpPr/>
          <p:nvPr/>
        </p:nvSpPr>
        <p:spPr>
          <a:xfrm>
            <a:off x="14257809" y="14990074"/>
            <a:ext cx="153017" cy="12241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432273" y="13381498"/>
            <a:ext cx="11233248" cy="5016758"/>
          </a:xfrm>
          <a:prstGeom prst="rect">
            <a:avLst/>
          </a:prstGeom>
        </p:spPr>
        <p:txBody>
          <a:bodyPr wrap="square">
            <a:spAutoFit/>
          </a:bodyPr>
          <a:lstStyle/>
          <a:p>
            <a:pPr algn="just"/>
            <a:r>
              <a:rPr lang="en-US" sz="3200" dirty="0" smtClean="0">
                <a:latin typeface="Arial" pitchFamily="34" charset="0"/>
                <a:cs typeface="Arial" pitchFamily="34" charset="0"/>
              </a:rPr>
              <a:t> The present study was focused on the fry fish (yearlings, 0+) </a:t>
            </a:r>
            <a:r>
              <a:rPr lang="en-US" sz="3200" i="1" dirty="0" err="1" smtClean="0">
                <a:latin typeface="Arial" pitchFamily="34" charset="0"/>
                <a:cs typeface="Arial" pitchFamily="34" charset="0"/>
              </a:rPr>
              <a:t>Coregonus</a:t>
            </a:r>
            <a:r>
              <a:rPr lang="en-US" sz="3200" i="1" dirty="0" smtClean="0">
                <a:latin typeface="Arial" pitchFamily="34" charset="0"/>
                <a:cs typeface="Arial" pitchFamily="34" charset="0"/>
              </a:rPr>
              <a:t> </a:t>
            </a:r>
            <a:r>
              <a:rPr lang="en-US" sz="3200" i="1" dirty="0" err="1" smtClean="0">
                <a:latin typeface="Arial" pitchFamily="34" charset="0"/>
                <a:cs typeface="Arial" pitchFamily="34" charset="0"/>
              </a:rPr>
              <a:t>migratorius</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Georgi</a:t>
            </a:r>
            <a:r>
              <a:rPr lang="en-US" sz="3200" dirty="0" smtClean="0">
                <a:latin typeface="Arial" pitchFamily="34" charset="0"/>
                <a:cs typeface="Arial" pitchFamily="34" charset="0"/>
              </a:rPr>
              <a:t>, 1775) with a standard length of body (SL) as 40-50 mm (51 individuals) which were grown in </a:t>
            </a:r>
            <a:r>
              <a:rPr lang="en-US" sz="3200" dirty="0" err="1" smtClean="0">
                <a:latin typeface="Arial" pitchFamily="34" charset="0"/>
                <a:cs typeface="Arial" pitchFamily="34" charset="0"/>
              </a:rPr>
              <a:t>Rezun’ka</a:t>
            </a:r>
            <a:r>
              <a:rPr lang="en-US" sz="3200" dirty="0" smtClean="0">
                <a:latin typeface="Arial" pitchFamily="34" charset="0"/>
                <a:cs typeface="Arial" pitchFamily="34" charset="0"/>
              </a:rPr>
              <a:t> lake of </a:t>
            </a:r>
            <a:r>
              <a:rPr lang="en-US" sz="3200" dirty="0" err="1" smtClean="0">
                <a:latin typeface="Arial" pitchFamily="34" charset="0"/>
                <a:cs typeface="Arial" pitchFamily="34" charset="0"/>
              </a:rPr>
              <a:t>Bolshaya</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Rechka</a:t>
            </a:r>
            <a:r>
              <a:rPr lang="en-US" sz="3200" dirty="0" smtClean="0">
                <a:latin typeface="Arial" pitchFamily="34" charset="0"/>
                <a:cs typeface="Arial" pitchFamily="34" charset="0"/>
              </a:rPr>
              <a:t> fish farm before releasing into lake Baikal</a:t>
            </a:r>
            <a:r>
              <a:rPr lang="en-US" sz="3200" b="1" dirty="0" smtClean="0">
                <a:latin typeface="Arial" pitchFamily="34" charset="0"/>
                <a:cs typeface="Arial" pitchFamily="34" charset="0"/>
              </a:rPr>
              <a:t>. </a:t>
            </a:r>
            <a:r>
              <a:rPr lang="en-US" sz="3200" dirty="0" smtClean="0">
                <a:latin typeface="Arial" pitchFamily="34" charset="0"/>
                <a:cs typeface="Arial" pitchFamily="34" charset="0"/>
              </a:rPr>
              <a:t>The samples were collected in July, 2013. Fish were captured with a landing net (</a:t>
            </a:r>
            <a:r>
              <a:rPr lang="en-US" sz="3200" dirty="0" smtClean="0">
                <a:solidFill>
                  <a:srgbClr val="FF0000"/>
                </a:solidFill>
                <a:latin typeface="Arial" pitchFamily="34" charset="0"/>
                <a:cs typeface="Arial" pitchFamily="34" charset="0"/>
              </a:rPr>
              <a:t>2 </a:t>
            </a:r>
            <a:r>
              <a:rPr lang="en-US" sz="3200" dirty="0" smtClean="0">
                <a:latin typeface="Arial" pitchFamily="34" charset="0"/>
                <a:cs typeface="Arial" pitchFamily="34" charset="0"/>
              </a:rPr>
              <a:t>mm mesh size). The intensity and extensiveness of invasion of </a:t>
            </a:r>
            <a:r>
              <a:rPr lang="en-US" sz="3200" dirty="0" err="1" smtClean="0">
                <a:latin typeface="Arial" pitchFamily="34" charset="0"/>
                <a:cs typeface="Arial" pitchFamily="34" charset="0"/>
              </a:rPr>
              <a:t>Diplostomatidae</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metacercaria</a:t>
            </a:r>
            <a:r>
              <a:rPr lang="en-US" sz="3200" dirty="0" smtClean="0">
                <a:latin typeface="Arial" pitchFamily="34" charset="0"/>
                <a:cs typeface="Arial" pitchFamily="34" charset="0"/>
              </a:rPr>
              <a:t> in eyes of fry fish </a:t>
            </a:r>
            <a:r>
              <a:rPr lang="en-US" sz="3200" dirty="0" err="1" smtClean="0">
                <a:latin typeface="Arial" pitchFamily="34" charset="0"/>
                <a:cs typeface="Arial" pitchFamily="34" charset="0"/>
              </a:rPr>
              <a:t>omul</a:t>
            </a:r>
            <a:r>
              <a:rPr lang="en-US" sz="3200" dirty="0" smtClean="0">
                <a:latin typeface="Arial" pitchFamily="34" charset="0"/>
                <a:cs typeface="Arial" pitchFamily="34" charset="0"/>
              </a:rPr>
              <a:t> were determined on the binocular MBS 10 (Russia) via the compression method. </a:t>
            </a:r>
            <a:endParaRPr lang="ru-RU" sz="3200" dirty="0">
              <a:latin typeface="Arial" pitchFamily="34" charset="0"/>
              <a:cs typeface="Arial" pitchFamily="34" charset="0"/>
            </a:endParaRPr>
          </a:p>
        </p:txBody>
      </p:sp>
      <p:sp>
        <p:nvSpPr>
          <p:cNvPr id="28" name="Прямоугольник 27"/>
          <p:cNvSpPr/>
          <p:nvPr/>
        </p:nvSpPr>
        <p:spPr>
          <a:xfrm>
            <a:off x="513139" y="7020992"/>
            <a:ext cx="15400854" cy="5509200"/>
          </a:xfrm>
          <a:prstGeom prst="rect">
            <a:avLst/>
          </a:prstGeom>
          <a:noFill/>
        </p:spPr>
        <p:txBody>
          <a:bodyPr wrap="square">
            <a:spAutoFit/>
          </a:bodyPr>
          <a:lstStyle/>
          <a:p>
            <a:pPr algn="just"/>
            <a:r>
              <a:rPr lang="en-US" sz="3200" dirty="0" smtClean="0">
                <a:latin typeface="Arial" pitchFamily="34" charset="0"/>
                <a:cs typeface="Arial" pitchFamily="34" charset="0"/>
              </a:rPr>
              <a:t>The influence of different groups of parasites on digestion of vertebrates (including fish) is not well studied that primarily results from complicated sampling and selecting of an appropriate model for such investigations. However, some fresh water fish species show the influence of parasites on certain parameters of digestive system (activity</a:t>
            </a:r>
            <a:r>
              <a:rPr lang="ru-RU" sz="3200" dirty="0" smtClean="0">
                <a:latin typeface="Arial" pitchFamily="34" charset="0"/>
                <a:cs typeface="Arial" pitchFamily="34" charset="0"/>
              </a:rPr>
              <a:t> </a:t>
            </a:r>
            <a:r>
              <a:rPr lang="en-US" sz="3200" dirty="0" smtClean="0">
                <a:latin typeface="Arial" pitchFamily="34" charset="0"/>
                <a:cs typeface="Arial" pitchFamily="34" charset="0"/>
              </a:rPr>
              <a:t>and specter of digestive enzymes, content of protein and glycogen in alimentary canal and liver and etc.) (</a:t>
            </a:r>
            <a:r>
              <a:rPr lang="en-US" sz="3200" dirty="0" err="1" smtClean="0">
                <a:latin typeface="Arial" pitchFamily="34" charset="0"/>
                <a:cs typeface="Arial" pitchFamily="34" charset="0"/>
              </a:rPr>
              <a:t>Izvekova</a:t>
            </a:r>
            <a:r>
              <a:rPr lang="en-US" sz="3200" dirty="0" smtClean="0">
                <a:latin typeface="Arial" pitchFamily="34" charset="0"/>
                <a:cs typeface="Arial" pitchFamily="34" charset="0"/>
              </a:rPr>
              <a:t> et al., 2005; 2006). The influences of parasites localized in eyes can influence on activity of digestive enzymes in host’s gut. It is very well known that eye flukes can decrease the ability of fish to find food and, thus, alter the feeding activity and behavior (</a:t>
            </a:r>
            <a:r>
              <a:rPr lang="en-US" sz="3200" dirty="0" err="1" smtClean="0">
                <a:latin typeface="Arial" pitchFamily="34" charset="0"/>
                <a:cs typeface="Arial" pitchFamily="34" charset="0"/>
              </a:rPr>
              <a:t>Rusinek</a:t>
            </a:r>
            <a:r>
              <a:rPr lang="en-US" sz="3200" dirty="0" smtClean="0">
                <a:latin typeface="Arial" pitchFamily="34" charset="0"/>
                <a:cs typeface="Arial" pitchFamily="34" charset="0"/>
              </a:rPr>
              <a:t> et al., </a:t>
            </a:r>
            <a:r>
              <a:rPr lang="ru-RU" sz="3200" dirty="0" smtClean="0">
                <a:latin typeface="Arial" pitchFamily="34" charset="0"/>
                <a:cs typeface="Arial" pitchFamily="34" charset="0"/>
              </a:rPr>
              <a:t>2007).</a:t>
            </a:r>
            <a:endParaRPr lang="en-US" sz="3200" dirty="0" smtClean="0">
              <a:latin typeface="Arial" pitchFamily="34" charset="0"/>
              <a:cs typeface="Arial" pitchFamily="34" charset="0"/>
            </a:endParaRPr>
          </a:p>
          <a:p>
            <a:pPr algn="just"/>
            <a:r>
              <a:rPr lang="en-US" sz="3200" dirty="0" smtClean="0">
                <a:latin typeface="Arial" pitchFamily="34" charset="0"/>
                <a:cs typeface="Arial" pitchFamily="34" charset="0"/>
              </a:rPr>
              <a:t>     </a:t>
            </a:r>
            <a:r>
              <a:rPr lang="en-US" sz="3200" b="1" dirty="0" smtClean="0">
                <a:latin typeface="Arial" pitchFamily="34" charset="0"/>
                <a:cs typeface="Arial" pitchFamily="34" charset="0"/>
              </a:rPr>
              <a:t>The </a:t>
            </a:r>
            <a:r>
              <a:rPr lang="en-US" sz="3200" b="1" dirty="0">
                <a:latin typeface="Arial" pitchFamily="34" charset="0"/>
                <a:cs typeface="Arial" pitchFamily="34" charset="0"/>
              </a:rPr>
              <a:t>goal of the present </a:t>
            </a:r>
            <a:r>
              <a:rPr lang="en-US" sz="3200" b="1" dirty="0" smtClean="0">
                <a:latin typeface="Arial" pitchFamily="34" charset="0"/>
                <a:cs typeface="Arial" pitchFamily="34" charset="0"/>
              </a:rPr>
              <a:t>study </a:t>
            </a:r>
            <a:r>
              <a:rPr lang="en-US" sz="3200" dirty="0">
                <a:latin typeface="Arial" pitchFamily="34" charset="0"/>
                <a:cs typeface="Arial" pitchFamily="34" charset="0"/>
              </a:rPr>
              <a:t>is to determine the </a:t>
            </a:r>
            <a:r>
              <a:rPr lang="en-US" sz="3200" dirty="0" smtClean="0">
                <a:latin typeface="Arial" pitchFamily="34" charset="0"/>
                <a:cs typeface="Arial" pitchFamily="34" charset="0"/>
              </a:rPr>
              <a:t>activity of main digestive enzymes in intestine of </a:t>
            </a:r>
            <a:r>
              <a:rPr lang="en-US" sz="3200" dirty="0" err="1" smtClean="0">
                <a:latin typeface="Arial" pitchFamily="34" charset="0"/>
                <a:cs typeface="Arial" pitchFamily="34" charset="0"/>
              </a:rPr>
              <a:t>omul</a:t>
            </a:r>
            <a:r>
              <a:rPr lang="en-US" sz="3200" dirty="0" smtClean="0">
                <a:latin typeface="Arial" pitchFamily="34" charset="0"/>
                <a:cs typeface="Arial" pitchFamily="34" charset="0"/>
              </a:rPr>
              <a:t> at different level of intensity of invasion by eye flukes. </a:t>
            </a:r>
            <a:endParaRPr lang="ru-RU" sz="3200" dirty="0">
              <a:latin typeface="Arial" pitchFamily="34" charset="0"/>
              <a:cs typeface="Arial" pitchFamily="34" charset="0"/>
            </a:endParaRPr>
          </a:p>
        </p:txBody>
      </p:sp>
      <p:sp>
        <p:nvSpPr>
          <p:cNvPr id="44" name="Прямоугольник 43"/>
          <p:cNvSpPr/>
          <p:nvPr/>
        </p:nvSpPr>
        <p:spPr>
          <a:xfrm>
            <a:off x="504281" y="23006768"/>
            <a:ext cx="7272808" cy="2400657"/>
          </a:xfrm>
          <a:prstGeom prst="rect">
            <a:avLst/>
          </a:prstGeom>
        </p:spPr>
        <p:txBody>
          <a:bodyPr wrap="square">
            <a:spAutoFit/>
          </a:bodyPr>
          <a:lstStyle/>
          <a:p>
            <a:r>
              <a:rPr lang="fr-FR" sz="3000" dirty="0" smtClean="0">
                <a:latin typeface="Arial" pitchFamily="34" charset="0"/>
                <a:cs typeface="Arial" pitchFamily="34" charset="0"/>
              </a:rPr>
              <a:t>Class: Pisces </a:t>
            </a:r>
          </a:p>
          <a:p>
            <a:r>
              <a:rPr lang="fr-FR" sz="3000" dirty="0" smtClean="0">
                <a:latin typeface="Arial" pitchFamily="34" charset="0"/>
                <a:cs typeface="Arial" pitchFamily="34" charset="0"/>
              </a:rPr>
              <a:t>Order: Salmoniformes</a:t>
            </a:r>
          </a:p>
          <a:p>
            <a:r>
              <a:rPr lang="fr-FR" sz="3000" dirty="0" smtClean="0">
                <a:latin typeface="Arial" pitchFamily="34" charset="0"/>
                <a:cs typeface="Arial" pitchFamily="34" charset="0"/>
              </a:rPr>
              <a:t>Family: Salmonidae</a:t>
            </a:r>
          </a:p>
          <a:p>
            <a:r>
              <a:rPr lang="fr-FR" sz="3000" dirty="0" smtClean="0">
                <a:latin typeface="Arial" pitchFamily="34" charset="0"/>
                <a:cs typeface="Arial" pitchFamily="34" charset="0"/>
              </a:rPr>
              <a:t>Genus: Coregonus</a:t>
            </a:r>
          </a:p>
          <a:p>
            <a:r>
              <a:rPr lang="fr-FR" sz="3000" dirty="0" smtClean="0">
                <a:latin typeface="Arial" pitchFamily="34" charset="0"/>
                <a:cs typeface="Arial" pitchFamily="34" charset="0"/>
              </a:rPr>
              <a:t>Species: C. </a:t>
            </a:r>
            <a:r>
              <a:rPr lang="en-US" sz="3000" dirty="0" smtClean="0">
                <a:latin typeface="Arial" pitchFamily="34" charset="0"/>
                <a:cs typeface="Arial" pitchFamily="34" charset="0"/>
              </a:rPr>
              <a:t>m</a:t>
            </a:r>
            <a:r>
              <a:rPr lang="fr-FR" sz="3000" dirty="0" smtClean="0">
                <a:latin typeface="Arial" pitchFamily="34" charset="0"/>
                <a:cs typeface="Arial" pitchFamily="34" charset="0"/>
              </a:rPr>
              <a:t>igratorius </a:t>
            </a:r>
            <a:endParaRPr lang="ru-RU" sz="3000" dirty="0">
              <a:latin typeface="Arial" pitchFamily="34" charset="0"/>
              <a:cs typeface="Arial" pitchFamily="34" charset="0"/>
            </a:endParaRPr>
          </a:p>
        </p:txBody>
      </p:sp>
      <p:sp>
        <p:nvSpPr>
          <p:cNvPr id="59" name="Прямоугольник 58"/>
          <p:cNvSpPr/>
          <p:nvPr/>
        </p:nvSpPr>
        <p:spPr>
          <a:xfrm>
            <a:off x="16643857" y="22718736"/>
            <a:ext cx="15183904" cy="5847755"/>
          </a:xfrm>
          <a:prstGeom prst="rect">
            <a:avLst/>
          </a:prstGeom>
          <a:solidFill>
            <a:srgbClr val="FF0000">
              <a:alpha val="24000"/>
            </a:srgbClr>
          </a:solidFill>
          <a:ln w="19050">
            <a:solidFill>
              <a:schemeClr val="tx1"/>
            </a:solidFill>
          </a:ln>
        </p:spPr>
        <p:txBody>
          <a:bodyPr wrap="square">
            <a:spAutoFit/>
          </a:bodyPr>
          <a:lstStyle/>
          <a:p>
            <a:pPr algn="just"/>
            <a:r>
              <a:rPr lang="en-US" sz="3400" dirty="0" smtClean="0">
                <a:latin typeface="Arial" pitchFamily="34" charset="0"/>
                <a:cs typeface="Arial" pitchFamily="34" charset="0"/>
              </a:rPr>
              <a:t> Our data well correlate with the results obtained from studies of fry fish of the Baltic salmon when they suffer an acute form of parasite disease (</a:t>
            </a:r>
            <a:r>
              <a:rPr lang="en-US" sz="3400" dirty="0" err="1" smtClean="0">
                <a:latin typeface="Arial" pitchFamily="34" charset="0"/>
                <a:cs typeface="Arial" pitchFamily="34" charset="0"/>
              </a:rPr>
              <a:t>diplostomosis</a:t>
            </a:r>
            <a:r>
              <a:rPr lang="en-US" sz="3400" dirty="0" smtClean="0">
                <a:latin typeface="Arial" pitchFamily="34" charset="0"/>
                <a:cs typeface="Arial" pitchFamily="34" charset="0"/>
              </a:rPr>
              <a:t>). Those studies also demonstrate the change in the activity of digestive </a:t>
            </a:r>
            <a:r>
              <a:rPr lang="en-US" sz="3400" dirty="0" err="1" smtClean="0">
                <a:latin typeface="Arial" pitchFamily="34" charset="0"/>
                <a:cs typeface="Arial" pitchFamily="34" charset="0"/>
              </a:rPr>
              <a:t>hydrolases</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phosphotase</a:t>
            </a:r>
            <a:r>
              <a:rPr lang="en-US" sz="3400" dirty="0" smtClean="0">
                <a:latin typeface="Arial" pitchFamily="34" charset="0"/>
                <a:cs typeface="Arial" pitchFamily="34" charset="0"/>
              </a:rPr>
              <a:t> activity) (</a:t>
            </a:r>
            <a:r>
              <a:rPr lang="en-US" sz="3400" dirty="0" err="1" smtClean="0">
                <a:latin typeface="Arial" pitchFamily="34" charset="0"/>
                <a:cs typeface="Arial" pitchFamily="34" charset="0"/>
              </a:rPr>
              <a:t>Konradi-Kondrashov</a:t>
            </a:r>
            <a:r>
              <a:rPr lang="en-US" sz="3400" dirty="0" smtClean="0">
                <a:latin typeface="Arial" pitchFamily="34" charset="0"/>
                <a:cs typeface="Arial" pitchFamily="34" charset="0"/>
              </a:rPr>
              <a:t>, </a:t>
            </a:r>
            <a:r>
              <a:rPr lang="en-US" sz="3400" dirty="0" err="1" smtClean="0">
                <a:latin typeface="Arial" pitchFamily="34" charset="0"/>
                <a:cs typeface="Arial" pitchFamily="34" charset="0"/>
              </a:rPr>
              <a:t>Vismanis</a:t>
            </a:r>
            <a:r>
              <a:rPr lang="en-US" sz="3400" dirty="0" smtClean="0">
                <a:latin typeface="Arial" pitchFamily="34" charset="0"/>
                <a:cs typeface="Arial" pitchFamily="34" charset="0"/>
              </a:rPr>
              <a:t>, 1979). Such a correlation between the parasite invasion intensity (that is not directly related to digestive tract disease of fish) and activity of digestive enzymes was earlier reported as well (</a:t>
            </a:r>
            <a:r>
              <a:rPr lang="en-US" sz="3400" dirty="0" err="1" smtClean="0">
                <a:latin typeface="Arial" pitchFamily="34" charset="0"/>
                <a:cs typeface="Arial" pitchFamily="34" charset="0"/>
              </a:rPr>
              <a:t>Kurovskaya</a:t>
            </a:r>
            <a:r>
              <a:rPr lang="en-US" sz="3400" dirty="0" smtClean="0">
                <a:latin typeface="Arial" pitchFamily="34" charset="0"/>
                <a:cs typeface="Arial" pitchFamily="34" charset="0"/>
              </a:rPr>
              <a:t>, 1984; </a:t>
            </a:r>
            <a:r>
              <a:rPr lang="en-US" sz="3400" dirty="0" err="1" smtClean="0">
                <a:latin typeface="Arial" pitchFamily="34" charset="0"/>
                <a:cs typeface="Arial" pitchFamily="34" charset="0"/>
              </a:rPr>
              <a:t>Solov’ev</a:t>
            </a:r>
            <a:r>
              <a:rPr lang="en-US" sz="3400" dirty="0" smtClean="0">
                <a:latin typeface="Arial" pitchFamily="34" charset="0"/>
                <a:cs typeface="Arial" pitchFamily="34" charset="0"/>
              </a:rPr>
              <a:t> et al., 2010).</a:t>
            </a:r>
          </a:p>
          <a:p>
            <a:pPr algn="just"/>
            <a:r>
              <a:rPr lang="en-US" sz="3400" dirty="0" smtClean="0">
                <a:latin typeface="Arial" pitchFamily="34" charset="0"/>
                <a:cs typeface="Arial" pitchFamily="34" charset="0"/>
              </a:rPr>
              <a:t> The results obtained shed the light both on the influence of eye parasites on digestive processes of Baikal </a:t>
            </a:r>
            <a:r>
              <a:rPr lang="en-US" sz="3400" dirty="0" err="1" smtClean="0">
                <a:latin typeface="Arial" pitchFamily="34" charset="0"/>
                <a:cs typeface="Arial" pitchFamily="34" charset="0"/>
              </a:rPr>
              <a:t>omul</a:t>
            </a:r>
            <a:r>
              <a:rPr lang="en-US" sz="3400" dirty="0" smtClean="0">
                <a:latin typeface="Arial" pitchFamily="34" charset="0"/>
                <a:cs typeface="Arial" pitchFamily="34" charset="0"/>
              </a:rPr>
              <a:t> fry fish and features of functioning of host-parasite systems as a whole.</a:t>
            </a:r>
            <a:endParaRPr lang="ru-RU" sz="3400" dirty="0">
              <a:latin typeface="Arial" pitchFamily="34" charset="0"/>
              <a:cs typeface="Arial" pitchFamily="34" charset="0"/>
            </a:endParaRPr>
          </a:p>
        </p:txBody>
      </p:sp>
      <p:sp>
        <p:nvSpPr>
          <p:cNvPr id="60" name="Прямоугольник 59"/>
          <p:cNvSpPr/>
          <p:nvPr/>
        </p:nvSpPr>
        <p:spPr>
          <a:xfrm>
            <a:off x="32040000" y="6444928"/>
            <a:ext cx="360000" cy="23332500"/>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Прямоугольник 60"/>
          <p:cNvSpPr/>
          <p:nvPr/>
        </p:nvSpPr>
        <p:spPr>
          <a:xfrm>
            <a:off x="265" y="6485269"/>
            <a:ext cx="360000" cy="23332500"/>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2" name="Прямоугольник 61"/>
          <p:cNvSpPr/>
          <p:nvPr/>
        </p:nvSpPr>
        <p:spPr>
          <a:xfrm>
            <a:off x="0" y="6444962"/>
            <a:ext cx="32400000" cy="306000"/>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3" name="Прямоугольник 62"/>
          <p:cNvSpPr/>
          <p:nvPr/>
        </p:nvSpPr>
        <p:spPr>
          <a:xfrm>
            <a:off x="0" y="29775520"/>
            <a:ext cx="32400000" cy="306000"/>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4" name="Прямоугольник 63"/>
          <p:cNvSpPr/>
          <p:nvPr/>
        </p:nvSpPr>
        <p:spPr>
          <a:xfrm>
            <a:off x="227" y="12948150"/>
            <a:ext cx="16378007" cy="273573"/>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Прямоугольник 65"/>
          <p:cNvSpPr/>
          <p:nvPr/>
        </p:nvSpPr>
        <p:spPr>
          <a:xfrm>
            <a:off x="40042" y="25685523"/>
            <a:ext cx="16378007" cy="273573"/>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1" name="TextBox 70"/>
          <p:cNvSpPr txBox="1"/>
          <p:nvPr/>
        </p:nvSpPr>
        <p:spPr>
          <a:xfrm>
            <a:off x="5487539" y="12795134"/>
            <a:ext cx="5673926" cy="584775"/>
          </a:xfrm>
          <a:prstGeom prst="rect">
            <a:avLst/>
          </a:prstGeom>
          <a:noFill/>
        </p:spPr>
        <p:txBody>
          <a:bodyPr wrap="none" rtlCol="0">
            <a:spAutoFit/>
          </a:bodyPr>
          <a:lstStyle/>
          <a:p>
            <a:r>
              <a:rPr lang="en-US" sz="3200" b="1" dirty="0" smtClean="0"/>
              <a:t>SAMPLING AND AREA OF STUDY</a:t>
            </a:r>
            <a:endParaRPr lang="ru-RU" sz="3200" b="1" dirty="0"/>
          </a:p>
        </p:txBody>
      </p:sp>
      <p:sp>
        <p:nvSpPr>
          <p:cNvPr id="72" name="TextBox 71"/>
          <p:cNvSpPr txBox="1"/>
          <p:nvPr/>
        </p:nvSpPr>
        <p:spPr>
          <a:xfrm>
            <a:off x="6767613" y="6292201"/>
            <a:ext cx="2878865" cy="584775"/>
          </a:xfrm>
          <a:prstGeom prst="rect">
            <a:avLst/>
          </a:prstGeom>
          <a:noFill/>
        </p:spPr>
        <p:txBody>
          <a:bodyPr wrap="none" rtlCol="0">
            <a:spAutoFit/>
          </a:bodyPr>
          <a:lstStyle/>
          <a:p>
            <a:r>
              <a:rPr lang="en-US" sz="3200" b="1" dirty="0" smtClean="0"/>
              <a:t>INTRODUCTION</a:t>
            </a:r>
            <a:endParaRPr lang="ru-RU" sz="3200" b="1" dirty="0"/>
          </a:p>
        </p:txBody>
      </p:sp>
      <p:sp>
        <p:nvSpPr>
          <p:cNvPr id="80" name="TextBox 79"/>
          <p:cNvSpPr txBox="1"/>
          <p:nvPr/>
        </p:nvSpPr>
        <p:spPr>
          <a:xfrm>
            <a:off x="22970780" y="21845929"/>
            <a:ext cx="2276585" cy="584775"/>
          </a:xfrm>
          <a:prstGeom prst="rect">
            <a:avLst/>
          </a:prstGeom>
          <a:solidFill>
            <a:srgbClr val="FF0000">
              <a:alpha val="80000"/>
            </a:srgbClr>
          </a:solidFill>
          <a:ln w="19050">
            <a:solidFill>
              <a:schemeClr val="tx1"/>
            </a:solidFill>
          </a:ln>
        </p:spPr>
        <p:txBody>
          <a:bodyPr wrap="none" rtlCol="0">
            <a:spAutoFit/>
          </a:bodyPr>
          <a:lstStyle/>
          <a:p>
            <a:r>
              <a:rPr lang="en-US" sz="3200" b="1" dirty="0" smtClean="0"/>
              <a:t>DISCUSSION</a:t>
            </a:r>
            <a:endParaRPr lang="ru-RU" sz="3200" b="1" dirty="0"/>
          </a:p>
        </p:txBody>
      </p:sp>
      <p:sp>
        <p:nvSpPr>
          <p:cNvPr id="81" name="TextBox 80"/>
          <p:cNvSpPr txBox="1"/>
          <p:nvPr/>
        </p:nvSpPr>
        <p:spPr>
          <a:xfrm>
            <a:off x="23402825" y="6303118"/>
            <a:ext cx="1705082" cy="584775"/>
          </a:xfrm>
          <a:prstGeom prst="rect">
            <a:avLst/>
          </a:prstGeom>
          <a:noFill/>
        </p:spPr>
        <p:txBody>
          <a:bodyPr wrap="none" rtlCol="0">
            <a:spAutoFit/>
          </a:bodyPr>
          <a:lstStyle/>
          <a:p>
            <a:r>
              <a:rPr lang="en-US" sz="3200" b="1" dirty="0" smtClean="0"/>
              <a:t>RESULTS </a:t>
            </a:r>
            <a:endParaRPr lang="ru-RU" sz="3200" b="1" dirty="0"/>
          </a:p>
        </p:txBody>
      </p:sp>
      <p:cxnSp>
        <p:nvCxnSpPr>
          <p:cNvPr id="94" name="Прямая соединительная линия 93"/>
          <p:cNvCxnSpPr/>
          <p:nvPr/>
        </p:nvCxnSpPr>
        <p:spPr>
          <a:xfrm>
            <a:off x="25203025" y="22151960"/>
            <a:ext cx="680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Прямая соединительная линия 94"/>
          <p:cNvCxnSpPr/>
          <p:nvPr/>
        </p:nvCxnSpPr>
        <p:spPr>
          <a:xfrm>
            <a:off x="16418777" y="22133293"/>
            <a:ext cx="6552000" cy="9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descr="C:\Users\про\Dropbox\Омуль\baikal-museum.JPG"/>
          <p:cNvPicPr>
            <a:picLocks noChangeAspect="1" noChangeArrowheads="1"/>
          </p:cNvPicPr>
          <p:nvPr/>
        </p:nvPicPr>
        <p:blipFill>
          <a:blip r:embed="rId7" cstate="print"/>
          <a:srcRect/>
          <a:stretch>
            <a:fillRect/>
          </a:stretch>
        </p:blipFill>
        <p:spPr bwMode="auto">
          <a:xfrm>
            <a:off x="576288" y="2509692"/>
            <a:ext cx="2232248" cy="1897410"/>
          </a:xfrm>
          <a:prstGeom prst="rect">
            <a:avLst/>
          </a:prstGeom>
          <a:noFill/>
        </p:spPr>
      </p:pic>
      <p:pic>
        <p:nvPicPr>
          <p:cNvPr id="1028" name="Picture 4" descr="C:\Users\про\Dropbox\Омуль\66b.jpg"/>
          <p:cNvPicPr>
            <a:picLocks noChangeAspect="1" noChangeArrowheads="1"/>
          </p:cNvPicPr>
          <p:nvPr/>
        </p:nvPicPr>
        <p:blipFill>
          <a:blip r:embed="rId8" cstate="print"/>
          <a:srcRect/>
          <a:stretch>
            <a:fillRect/>
          </a:stretch>
        </p:blipFill>
        <p:spPr bwMode="auto">
          <a:xfrm>
            <a:off x="4752753" y="23353307"/>
            <a:ext cx="3580094" cy="1264428"/>
          </a:xfrm>
          <a:prstGeom prst="rect">
            <a:avLst/>
          </a:prstGeom>
          <a:noFill/>
        </p:spPr>
      </p:pic>
      <p:sp>
        <p:nvSpPr>
          <p:cNvPr id="79" name="TextBox 78"/>
          <p:cNvSpPr txBox="1"/>
          <p:nvPr/>
        </p:nvSpPr>
        <p:spPr>
          <a:xfrm>
            <a:off x="8438871" y="23054383"/>
            <a:ext cx="4564070" cy="2400657"/>
          </a:xfrm>
          <a:prstGeom prst="rect">
            <a:avLst/>
          </a:prstGeom>
          <a:noFill/>
        </p:spPr>
        <p:txBody>
          <a:bodyPr wrap="none" rtlCol="0">
            <a:spAutoFit/>
          </a:bodyPr>
          <a:lstStyle/>
          <a:p>
            <a:r>
              <a:rPr lang="en-US" sz="3000" dirty="0" smtClean="0">
                <a:latin typeface="Arial" pitchFamily="34" charset="0"/>
                <a:cs typeface="Arial" pitchFamily="34" charset="0"/>
              </a:rPr>
              <a:t>Class: </a:t>
            </a:r>
            <a:r>
              <a:rPr lang="en-US" sz="3000" dirty="0" err="1" smtClean="0">
                <a:latin typeface="Arial" pitchFamily="34" charset="0"/>
                <a:cs typeface="Arial" pitchFamily="34" charset="0"/>
              </a:rPr>
              <a:t>Trematoda</a:t>
            </a:r>
            <a:endParaRPr lang="en-US" sz="3000" dirty="0" smtClean="0">
              <a:latin typeface="Arial" pitchFamily="34" charset="0"/>
              <a:cs typeface="Arial" pitchFamily="34" charset="0"/>
            </a:endParaRPr>
          </a:p>
          <a:p>
            <a:r>
              <a:rPr lang="en-GB" sz="3000" dirty="0" smtClean="0">
                <a:latin typeface="Arial" pitchFamily="34" charset="0"/>
                <a:cs typeface="Arial" pitchFamily="34" charset="0"/>
              </a:rPr>
              <a:t>Order: </a:t>
            </a:r>
            <a:r>
              <a:rPr lang="en-GB" sz="3000" dirty="0" err="1" smtClean="0">
                <a:latin typeface="Arial" pitchFamily="34" charset="0"/>
                <a:cs typeface="Arial" pitchFamily="34" charset="0"/>
              </a:rPr>
              <a:t>Strigeidida</a:t>
            </a:r>
            <a:endParaRPr lang="en-GB" sz="3000" dirty="0" smtClean="0">
              <a:latin typeface="Arial" pitchFamily="34" charset="0"/>
              <a:cs typeface="Arial" pitchFamily="34" charset="0"/>
            </a:endParaRPr>
          </a:p>
          <a:p>
            <a:r>
              <a:rPr lang="en-GB" sz="3000" dirty="0" smtClean="0">
                <a:latin typeface="Arial" pitchFamily="34" charset="0"/>
                <a:cs typeface="Arial" pitchFamily="34" charset="0"/>
              </a:rPr>
              <a:t>Family: </a:t>
            </a:r>
            <a:r>
              <a:rPr lang="en-GB" sz="3000" dirty="0" err="1" smtClean="0">
                <a:latin typeface="Arial" pitchFamily="34" charset="0"/>
                <a:cs typeface="Arial" pitchFamily="34" charset="0"/>
              </a:rPr>
              <a:t>Diplostomatidae</a:t>
            </a:r>
            <a:endParaRPr lang="en-GB" sz="3000" dirty="0" smtClean="0">
              <a:latin typeface="Arial" pitchFamily="34" charset="0"/>
              <a:cs typeface="Arial" pitchFamily="34" charset="0"/>
            </a:endParaRPr>
          </a:p>
          <a:p>
            <a:r>
              <a:rPr lang="en-GB" sz="3000" dirty="0" smtClean="0">
                <a:latin typeface="Arial" pitchFamily="34" charset="0"/>
                <a:cs typeface="Arial" pitchFamily="34" charset="0"/>
              </a:rPr>
              <a:t>Genus: </a:t>
            </a:r>
            <a:r>
              <a:rPr lang="en-GB" sz="3000" i="1" dirty="0" err="1" smtClean="0">
                <a:latin typeface="Arial" pitchFamily="34" charset="0"/>
                <a:cs typeface="Arial" pitchFamily="34" charset="0"/>
              </a:rPr>
              <a:t>Diplostomum</a:t>
            </a:r>
            <a:endParaRPr lang="en-GB" sz="3000" i="1" dirty="0" smtClean="0">
              <a:latin typeface="Arial" pitchFamily="34" charset="0"/>
              <a:cs typeface="Arial" pitchFamily="34" charset="0"/>
            </a:endParaRPr>
          </a:p>
          <a:p>
            <a:r>
              <a:rPr lang="en-US" sz="3000" dirty="0" smtClean="0">
                <a:latin typeface="Arial" pitchFamily="34" charset="0"/>
                <a:cs typeface="Arial" pitchFamily="34" charset="0"/>
              </a:rPr>
              <a:t>Species: </a:t>
            </a:r>
            <a:r>
              <a:rPr lang="en-US" sz="3000" i="1" dirty="0" smtClean="0">
                <a:latin typeface="Arial" pitchFamily="34" charset="0"/>
                <a:cs typeface="Arial" pitchFamily="34" charset="0"/>
              </a:rPr>
              <a:t>D. </a:t>
            </a:r>
            <a:r>
              <a:rPr lang="en-US" sz="3000" i="1" dirty="0" err="1" smtClean="0">
                <a:latin typeface="Arial" pitchFamily="34" charset="0"/>
                <a:cs typeface="Arial" pitchFamily="34" charset="0"/>
              </a:rPr>
              <a:t>spathaceum</a:t>
            </a:r>
            <a:r>
              <a:rPr lang="en-US" sz="3000" i="1" dirty="0" smtClean="0">
                <a:latin typeface="Arial" pitchFamily="34" charset="0"/>
                <a:cs typeface="Arial" pitchFamily="34" charset="0"/>
              </a:rPr>
              <a:t>  </a:t>
            </a:r>
            <a:endParaRPr lang="ru-RU" sz="3000" i="1" dirty="0">
              <a:latin typeface="Arial" pitchFamily="34" charset="0"/>
              <a:cs typeface="Arial" pitchFamily="34" charset="0"/>
            </a:endParaRPr>
          </a:p>
        </p:txBody>
      </p:sp>
      <p:pic>
        <p:nvPicPr>
          <p:cNvPr id="86" name="Picture 5" descr="imagesCARFHVMY"/>
          <p:cNvPicPr>
            <a:picLocks noChangeAspect="1" noChangeArrowheads="1"/>
          </p:cNvPicPr>
          <p:nvPr/>
        </p:nvPicPr>
        <p:blipFill>
          <a:blip r:embed="rId9" cstate="print"/>
          <a:srcRect/>
          <a:stretch>
            <a:fillRect/>
          </a:stretch>
        </p:blipFill>
        <p:spPr bwMode="auto">
          <a:xfrm>
            <a:off x="13753753" y="23183917"/>
            <a:ext cx="1604963" cy="2055099"/>
          </a:xfrm>
          <a:prstGeom prst="rect">
            <a:avLst/>
          </a:prstGeom>
          <a:noFill/>
        </p:spPr>
      </p:pic>
      <p:sp>
        <p:nvSpPr>
          <p:cNvPr id="88" name="TextBox 87"/>
          <p:cNvSpPr txBox="1"/>
          <p:nvPr/>
        </p:nvSpPr>
        <p:spPr>
          <a:xfrm>
            <a:off x="529203" y="26031104"/>
            <a:ext cx="11928406" cy="3539430"/>
          </a:xfrm>
          <a:prstGeom prst="rect">
            <a:avLst/>
          </a:prstGeom>
          <a:solidFill>
            <a:srgbClr val="002060">
              <a:alpha val="13000"/>
            </a:srgbClr>
          </a:solidFill>
          <a:effectLst>
            <a:glow rad="228600">
              <a:srgbClr val="0070C0">
                <a:alpha val="40000"/>
              </a:srgbClr>
            </a:glow>
          </a:effectLst>
        </p:spPr>
        <p:txBody>
          <a:bodyPr wrap="square" rtlCol="0">
            <a:spAutoFit/>
          </a:bodyPr>
          <a:lstStyle/>
          <a:p>
            <a:pPr algn="just"/>
            <a:r>
              <a:rPr lang="en-US" sz="3200" dirty="0" smtClean="0">
                <a:latin typeface="Arial" pitchFamily="34" charset="0"/>
                <a:cs typeface="Arial" pitchFamily="34" charset="0"/>
              </a:rPr>
              <a:t>The intensity of invasion of </a:t>
            </a:r>
            <a:r>
              <a:rPr lang="en-US" sz="3200" i="1" dirty="0" smtClean="0">
                <a:latin typeface="Arial" pitchFamily="34" charset="0"/>
                <a:cs typeface="Arial" pitchFamily="34" charset="0"/>
              </a:rPr>
              <a:t>D. </a:t>
            </a:r>
            <a:r>
              <a:rPr lang="en-US" sz="3200" i="1" dirty="0" err="1" smtClean="0">
                <a:latin typeface="Arial" pitchFamily="34" charset="0"/>
                <a:cs typeface="Arial" pitchFamily="34" charset="0"/>
              </a:rPr>
              <a:t>spathaceum</a:t>
            </a:r>
            <a:r>
              <a:rPr lang="en-US" sz="3200" i="1" dirty="0" smtClean="0">
                <a:latin typeface="Arial" pitchFamily="34" charset="0"/>
                <a:cs typeface="Arial" pitchFamily="34" charset="0"/>
              </a:rPr>
              <a:t> </a:t>
            </a:r>
            <a:r>
              <a:rPr lang="en-US" sz="3200" dirty="0" smtClean="0">
                <a:latin typeface="Arial" pitchFamily="34" charset="0"/>
                <a:cs typeface="Arial" pitchFamily="34" charset="0"/>
              </a:rPr>
              <a:t>in eyes of </a:t>
            </a:r>
            <a:r>
              <a:rPr lang="en-US" sz="3200" dirty="0" err="1" smtClean="0">
                <a:latin typeface="Arial" pitchFamily="34" charset="0"/>
                <a:cs typeface="Arial" pitchFamily="34" charset="0"/>
              </a:rPr>
              <a:t>omul</a:t>
            </a:r>
            <a:r>
              <a:rPr lang="en-US" sz="3200" dirty="0" smtClean="0">
                <a:latin typeface="Arial" pitchFamily="34" charset="0"/>
                <a:cs typeface="Arial" pitchFamily="34" charset="0"/>
              </a:rPr>
              <a:t> was 10.3±0.8 at min and max of invasion – 0 and 25 individuals per fry consequently. The extensiveness was 93.7%.</a:t>
            </a:r>
          </a:p>
          <a:p>
            <a:pPr algn="just"/>
            <a:r>
              <a:rPr lang="en-US" sz="3200" dirty="0">
                <a:latin typeface="Arial" pitchFamily="34" charset="0"/>
                <a:cs typeface="Arial" pitchFamily="34" charset="0"/>
              </a:rPr>
              <a:t>The specific activity of studied enzymes is presented in Table 1. The activity of alpha-amylase is lower than activity of alkaline proteases. Then, the relation of A/P (amylase/proteases) for </a:t>
            </a:r>
            <a:r>
              <a:rPr lang="en-US" sz="3200" dirty="0" err="1">
                <a:latin typeface="Arial" pitchFamily="34" charset="0"/>
                <a:cs typeface="Arial" pitchFamily="34" charset="0"/>
              </a:rPr>
              <a:t>omul</a:t>
            </a:r>
            <a:r>
              <a:rPr lang="en-US" sz="3200" dirty="0">
                <a:latin typeface="Arial" pitchFamily="34" charset="0"/>
                <a:cs typeface="Arial" pitchFamily="34" charset="0"/>
              </a:rPr>
              <a:t> fry is ˂ 1 and correspond to carnivorous fish.   </a:t>
            </a:r>
            <a:r>
              <a:rPr lang="en-US" sz="3200" dirty="0" smtClean="0">
                <a:latin typeface="Arial" pitchFamily="34" charset="0"/>
                <a:cs typeface="Arial" pitchFamily="34" charset="0"/>
              </a:rPr>
              <a:t> </a:t>
            </a:r>
          </a:p>
        </p:txBody>
      </p:sp>
      <p:pic>
        <p:nvPicPr>
          <p:cNvPr id="2" name="Picture 2" descr="F:\Diplostomum\Изображение 0111.jpg"/>
          <p:cNvPicPr>
            <a:picLocks noChangeAspect="1" noChangeArrowheads="1"/>
          </p:cNvPicPr>
          <p:nvPr/>
        </p:nvPicPr>
        <p:blipFill>
          <a:blip r:embed="rId10" cstate="print"/>
          <a:srcRect/>
          <a:stretch>
            <a:fillRect/>
          </a:stretch>
        </p:blipFill>
        <p:spPr bwMode="auto">
          <a:xfrm>
            <a:off x="12540699" y="26175120"/>
            <a:ext cx="3445302" cy="2987638"/>
          </a:xfrm>
          <a:prstGeom prst="rect">
            <a:avLst/>
          </a:prstGeom>
          <a:noFill/>
        </p:spPr>
      </p:pic>
      <p:graphicFrame>
        <p:nvGraphicFramePr>
          <p:cNvPr id="89" name="Таблица 88"/>
          <p:cNvGraphicFramePr>
            <a:graphicFrameLocks noGrp="1"/>
          </p:cNvGraphicFramePr>
          <p:nvPr>
            <p:extLst>
              <p:ext uri="{D42A27DB-BD31-4B8C-83A1-F6EECF244321}">
                <p14:modId xmlns:p14="http://schemas.microsoft.com/office/powerpoint/2010/main" val="486094630"/>
              </p:ext>
            </p:extLst>
          </p:nvPr>
        </p:nvGraphicFramePr>
        <p:xfrm>
          <a:off x="16643857" y="6917788"/>
          <a:ext cx="10143344" cy="5612406"/>
        </p:xfrm>
        <a:graphic>
          <a:graphicData uri="http://schemas.openxmlformats.org/drawingml/2006/table">
            <a:tbl>
              <a:tblPr firstRow="1" bandRow="1">
                <a:tableStyleId>{5C22544A-7EE6-4342-B048-85BDC9FD1C3A}</a:tableStyleId>
              </a:tblPr>
              <a:tblGrid>
                <a:gridCol w="2750981"/>
                <a:gridCol w="3380444"/>
                <a:gridCol w="1426361"/>
                <a:gridCol w="1292779"/>
                <a:gridCol w="1292779"/>
              </a:tblGrid>
              <a:tr h="539774">
                <a:tc gridSpan="2">
                  <a:txBody>
                    <a:bodyPr/>
                    <a:lstStyle/>
                    <a:p>
                      <a:pPr algn="ctr"/>
                      <a:r>
                        <a:rPr lang="en-US" sz="2800" b="1" dirty="0" smtClean="0"/>
                        <a:t>Enzyme</a:t>
                      </a:r>
                      <a:endParaRPr lang="ru-RU" sz="2800" b="1" dirty="0"/>
                    </a:p>
                  </a:txBody>
                  <a:tcPr marT="38862" marB="38862"/>
                </a:tc>
                <a:tc hMerge="1">
                  <a:txBody>
                    <a:bodyPr/>
                    <a:lstStyle/>
                    <a:p>
                      <a:endParaRPr lang="ru-RU" dirty="0"/>
                    </a:p>
                  </a:txBody>
                  <a:tcPr/>
                </a:tc>
                <a:tc>
                  <a:txBody>
                    <a:bodyPr/>
                    <a:lstStyle/>
                    <a:p>
                      <a:pPr algn="ctr"/>
                      <a:r>
                        <a:rPr lang="en-US" sz="2800" b="1" baseline="0" dirty="0" smtClean="0"/>
                        <a:t>Mean</a:t>
                      </a:r>
                      <a:endParaRPr lang="ru-RU" sz="2800" b="1" dirty="0"/>
                    </a:p>
                  </a:txBody>
                  <a:tcPr marT="38862" marB="38862"/>
                </a:tc>
                <a:tc>
                  <a:txBody>
                    <a:bodyPr/>
                    <a:lstStyle/>
                    <a:p>
                      <a:pPr algn="ctr"/>
                      <a:r>
                        <a:rPr lang="en-US" sz="2800" b="1" dirty="0" smtClean="0"/>
                        <a:t>SE</a:t>
                      </a:r>
                      <a:endParaRPr lang="ru-RU" sz="2800" b="1" dirty="0"/>
                    </a:p>
                  </a:txBody>
                  <a:tcPr marT="38862" marB="38862"/>
                </a:tc>
                <a:tc>
                  <a:txBody>
                    <a:bodyPr/>
                    <a:lstStyle/>
                    <a:p>
                      <a:pPr algn="ctr"/>
                      <a:r>
                        <a:rPr lang="en-US" sz="2800" b="1" dirty="0" smtClean="0"/>
                        <a:t>(Unit)</a:t>
                      </a:r>
                    </a:p>
                  </a:txBody>
                  <a:tcPr marT="38862" marB="38862"/>
                </a:tc>
              </a:tr>
              <a:tr h="889261">
                <a:tc rowSpan="5">
                  <a:txBody>
                    <a:bodyPr/>
                    <a:lstStyle/>
                    <a:p>
                      <a:endParaRPr lang="en-US" sz="2800" dirty="0" smtClean="0"/>
                    </a:p>
                    <a:p>
                      <a:endParaRPr lang="en-US" sz="2800" dirty="0" smtClean="0"/>
                    </a:p>
                    <a:p>
                      <a:endParaRPr lang="en-US" sz="2800" dirty="0" smtClean="0"/>
                    </a:p>
                    <a:p>
                      <a:endParaRPr lang="en-US" sz="2800" dirty="0" smtClean="0"/>
                    </a:p>
                    <a:p>
                      <a:r>
                        <a:rPr lang="en-US" sz="2800" dirty="0" smtClean="0"/>
                        <a:t>Pancreatic</a:t>
                      </a:r>
                      <a:endParaRPr lang="ru-RU" sz="2800" dirty="0"/>
                    </a:p>
                  </a:txBody>
                  <a:tcPr marT="38862" marB="38862"/>
                </a:tc>
                <a:tc>
                  <a:txBody>
                    <a:bodyPr/>
                    <a:lstStyle/>
                    <a:p>
                      <a:r>
                        <a:rPr lang="en-US" sz="2800" dirty="0" smtClean="0"/>
                        <a:t>Amylase </a:t>
                      </a:r>
                      <a:endParaRPr lang="ru-RU" sz="2800" dirty="0"/>
                    </a:p>
                  </a:txBody>
                  <a:tcPr marT="38862" marB="38862"/>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mj-lt"/>
                          <a:cs typeface="Arial" panose="020B0604020202020204" pitchFamily="34" charset="0"/>
                        </a:rPr>
                        <a:t>1.08</a:t>
                      </a:r>
                    </a:p>
                    <a:p>
                      <a:pPr marL="0" marR="0" indent="0" algn="ctr" defTabSz="914400" rtl="0" eaLnBrk="1" fontAlgn="b" latinLnBrk="0" hangingPunct="1">
                        <a:lnSpc>
                          <a:spcPct val="100000"/>
                        </a:lnSpc>
                        <a:spcBef>
                          <a:spcPts val="0"/>
                        </a:spcBef>
                        <a:spcAft>
                          <a:spcPts val="0"/>
                        </a:spcAft>
                        <a:buClrTx/>
                        <a:buSzTx/>
                        <a:buFontTx/>
                        <a:buNone/>
                        <a:tabLst/>
                        <a:defRPr/>
                      </a:pPr>
                      <a:endParaRPr lang="ru-RU" sz="2800" dirty="0" smtClean="0">
                        <a:latin typeface="+mj-lt"/>
                        <a:cs typeface="Arial" panose="020B0604020202020204" pitchFamily="34" charset="0"/>
                      </a:endParaRPr>
                    </a:p>
                  </a:txBody>
                  <a:tcPr marL="9525" marR="9525" marT="8096" marB="0" anchor="b"/>
                </a:tc>
                <a:tc>
                  <a:txBody>
                    <a:bodyPr/>
                    <a:lstStyle/>
                    <a:p>
                      <a:pPr algn="ctr"/>
                      <a:r>
                        <a:rPr lang="en-US" sz="2800" dirty="0" smtClean="0">
                          <a:latin typeface="+mj-lt"/>
                          <a:cs typeface="Arial" panose="020B0604020202020204" pitchFamily="34" charset="0"/>
                        </a:rPr>
                        <a:t>0.14</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525057">
                <a:tc vMerge="1">
                  <a:txBody>
                    <a:bodyPr/>
                    <a:lstStyle/>
                    <a:p>
                      <a:endParaRPr lang="ru-RU" dirty="0"/>
                    </a:p>
                  </a:txBody>
                  <a:tcPr/>
                </a:tc>
                <a:tc>
                  <a:txBody>
                    <a:bodyPr/>
                    <a:lstStyle/>
                    <a:p>
                      <a:r>
                        <a:rPr lang="en-US" sz="2800" dirty="0" smtClean="0"/>
                        <a:t>Non specific lipase</a:t>
                      </a:r>
                      <a:endParaRPr lang="ru-RU" sz="2800" dirty="0"/>
                    </a:p>
                  </a:txBody>
                  <a:tcPr marT="38862" marB="38862"/>
                </a:tc>
                <a:tc>
                  <a:txBody>
                    <a:bodyPr/>
                    <a:lstStyle/>
                    <a:p>
                      <a:pPr algn="ctr"/>
                      <a:r>
                        <a:rPr lang="en-US" sz="2800" dirty="0" smtClean="0">
                          <a:latin typeface="+mj-lt"/>
                          <a:cs typeface="Arial" panose="020B0604020202020204" pitchFamily="34" charset="0"/>
                        </a:rPr>
                        <a:t>5.1</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0.46</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594320">
                <a:tc vMerge="1">
                  <a:txBody>
                    <a:bodyPr/>
                    <a:lstStyle/>
                    <a:p>
                      <a:endParaRPr lang="ru-RU" dirty="0"/>
                    </a:p>
                  </a:txBody>
                  <a:tcPr/>
                </a:tc>
                <a:tc>
                  <a:txBody>
                    <a:bodyPr/>
                    <a:lstStyle/>
                    <a:p>
                      <a:r>
                        <a:rPr lang="en-US" sz="2800" dirty="0" smtClean="0"/>
                        <a:t>Trypsin</a:t>
                      </a:r>
                      <a:endParaRPr lang="ru-RU" sz="2800" dirty="0"/>
                    </a:p>
                  </a:txBody>
                  <a:tcPr marT="38862" marB="38862"/>
                </a:tc>
                <a:tc>
                  <a:txBody>
                    <a:bodyPr/>
                    <a:lstStyle/>
                    <a:p>
                      <a:pPr algn="ctr"/>
                      <a:r>
                        <a:rPr lang="en-US" sz="2800" dirty="0" smtClean="0">
                          <a:latin typeface="+mj-lt"/>
                          <a:cs typeface="Arial" panose="020B0604020202020204" pitchFamily="34" charset="0"/>
                        </a:rPr>
                        <a:t>27.04</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2.92</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525057">
                <a:tc vMerge="1">
                  <a:txBody>
                    <a:bodyPr/>
                    <a:lstStyle/>
                    <a:p>
                      <a:endParaRPr lang="ru-RU" dirty="0"/>
                    </a:p>
                  </a:txBody>
                  <a:tcPr/>
                </a:tc>
                <a:tc>
                  <a:txBody>
                    <a:bodyPr/>
                    <a:lstStyle/>
                    <a:p>
                      <a:r>
                        <a:rPr lang="en-US" sz="2800" dirty="0" smtClean="0"/>
                        <a:t>Chymotrypsin</a:t>
                      </a:r>
                      <a:endParaRPr lang="ru-RU" sz="2800" dirty="0"/>
                    </a:p>
                  </a:txBody>
                  <a:tcPr marT="38862" marB="38862"/>
                </a:tc>
                <a:tc>
                  <a:txBody>
                    <a:bodyPr/>
                    <a:lstStyle/>
                    <a:p>
                      <a:pPr algn="ctr"/>
                      <a:r>
                        <a:rPr lang="en-US" sz="2800" dirty="0" smtClean="0">
                          <a:latin typeface="+mj-lt"/>
                          <a:cs typeface="Arial" panose="020B0604020202020204" pitchFamily="34" charset="0"/>
                        </a:rPr>
                        <a:t>89.9</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9.6</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963766">
                <a:tc vMerge="1">
                  <a:txBody>
                    <a:bodyPr/>
                    <a:lstStyle/>
                    <a:p>
                      <a:endParaRPr lang="ru-RU" dirty="0"/>
                    </a:p>
                  </a:txBody>
                  <a:tcPr/>
                </a:tc>
                <a:tc>
                  <a:txBody>
                    <a:bodyPr/>
                    <a:lstStyle/>
                    <a:p>
                      <a:r>
                        <a:rPr lang="en-US" sz="2800" dirty="0" smtClean="0"/>
                        <a:t>Total alkaline proteases</a:t>
                      </a:r>
                      <a:endParaRPr lang="ru-RU" sz="2800" dirty="0"/>
                    </a:p>
                  </a:txBody>
                  <a:tcPr marT="38862" marB="38862"/>
                </a:tc>
                <a:tc>
                  <a:txBody>
                    <a:bodyPr/>
                    <a:lstStyle/>
                    <a:p>
                      <a:pPr algn="ctr"/>
                      <a:r>
                        <a:rPr lang="en-US" sz="2800" dirty="0" smtClean="0">
                          <a:latin typeface="+mj-lt"/>
                          <a:cs typeface="Arial" panose="020B0604020202020204" pitchFamily="34" charset="0"/>
                        </a:rPr>
                        <a:t>2.06</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0.22</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525057">
                <a:tc rowSpan="3">
                  <a:txBody>
                    <a:bodyPr/>
                    <a:lstStyle/>
                    <a:p>
                      <a:endParaRPr lang="en-US" sz="2800" dirty="0" smtClean="0"/>
                    </a:p>
                    <a:p>
                      <a:endParaRPr lang="en-US" sz="2800" dirty="0" smtClean="0"/>
                    </a:p>
                    <a:p>
                      <a:r>
                        <a:rPr lang="en-US" sz="2800" dirty="0" smtClean="0"/>
                        <a:t>Brash-border</a:t>
                      </a:r>
                      <a:endParaRPr lang="ru-RU" sz="2800" dirty="0"/>
                    </a:p>
                  </a:txBody>
                  <a:tcPr marT="38862" marB="38862"/>
                </a:tc>
                <a:tc>
                  <a:txBody>
                    <a:bodyPr/>
                    <a:lstStyle/>
                    <a:p>
                      <a:r>
                        <a:rPr lang="en-US" sz="2800" dirty="0" smtClean="0"/>
                        <a:t>Alkaline</a:t>
                      </a:r>
                      <a:r>
                        <a:rPr lang="en-US" sz="2800" baseline="0" dirty="0" smtClean="0"/>
                        <a:t> phosphatase</a:t>
                      </a:r>
                      <a:endParaRPr lang="ru-RU" sz="2800" dirty="0"/>
                    </a:p>
                  </a:txBody>
                  <a:tcPr marT="38862" marB="38862"/>
                </a:tc>
                <a:tc>
                  <a:txBody>
                    <a:bodyPr/>
                    <a:lstStyle/>
                    <a:p>
                      <a:pPr algn="ctr"/>
                      <a:r>
                        <a:rPr lang="en-US" sz="2800" dirty="0" smtClean="0">
                          <a:latin typeface="+mj-lt"/>
                          <a:cs typeface="Arial" panose="020B0604020202020204" pitchFamily="34" charset="0"/>
                        </a:rPr>
                        <a:t>0.7</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0.05</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U</a:t>
                      </a:r>
                      <a:endParaRPr lang="ru-RU" sz="2800" dirty="0">
                        <a:latin typeface="+mj-lt"/>
                        <a:cs typeface="Arial" panose="020B0604020202020204" pitchFamily="34" charset="0"/>
                      </a:endParaRPr>
                    </a:p>
                  </a:txBody>
                  <a:tcPr marT="38862" marB="38862"/>
                </a:tc>
              </a:tr>
              <a:tr h="525057">
                <a:tc vMerge="1">
                  <a:txBody>
                    <a:bodyPr/>
                    <a:lstStyle/>
                    <a:p>
                      <a:endParaRPr lang="ru-RU" dirty="0"/>
                    </a:p>
                  </a:txBody>
                  <a:tcPr/>
                </a:tc>
                <a:tc>
                  <a:txBody>
                    <a:bodyPr/>
                    <a:lstStyle/>
                    <a:p>
                      <a:r>
                        <a:rPr lang="en-US" sz="2800" dirty="0" err="1" smtClean="0"/>
                        <a:t>Aminopeptidase</a:t>
                      </a:r>
                      <a:endParaRPr lang="ru-RU" sz="2800" dirty="0"/>
                    </a:p>
                  </a:txBody>
                  <a:tcPr marT="38862" marB="38862"/>
                </a:tc>
                <a:tc>
                  <a:txBody>
                    <a:bodyPr/>
                    <a:lstStyle/>
                    <a:p>
                      <a:pPr algn="ctr"/>
                      <a:r>
                        <a:rPr lang="en-US" sz="2800" dirty="0" smtClean="0">
                          <a:latin typeface="+mj-lt"/>
                          <a:cs typeface="Arial" panose="020B0604020202020204" pitchFamily="34" charset="0"/>
                        </a:rPr>
                        <a:t>0.54</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0.04</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r h="525057">
                <a:tc vMerge="1">
                  <a:txBody>
                    <a:bodyPr/>
                    <a:lstStyle/>
                    <a:p>
                      <a:endParaRPr lang="ru-RU" dirty="0"/>
                    </a:p>
                  </a:txBody>
                  <a:tcPr/>
                </a:tc>
                <a:tc>
                  <a:txBody>
                    <a:bodyPr/>
                    <a:lstStyle/>
                    <a:p>
                      <a:r>
                        <a:rPr lang="en-US" sz="2800" dirty="0" smtClean="0"/>
                        <a:t>Maltase</a:t>
                      </a:r>
                      <a:endParaRPr lang="ru-RU" sz="2800" dirty="0"/>
                    </a:p>
                  </a:txBody>
                  <a:tcPr marT="38862" marB="38862"/>
                </a:tc>
                <a:tc>
                  <a:txBody>
                    <a:bodyPr/>
                    <a:lstStyle/>
                    <a:p>
                      <a:pPr algn="ctr"/>
                      <a:r>
                        <a:rPr lang="en-US" sz="2800" dirty="0" smtClean="0">
                          <a:latin typeface="+mj-lt"/>
                          <a:cs typeface="Arial" panose="020B0604020202020204" pitchFamily="34" charset="0"/>
                        </a:rPr>
                        <a:t>7.5</a:t>
                      </a:r>
                      <a:endParaRPr lang="ru-RU" sz="2800" dirty="0">
                        <a:latin typeface="+mj-lt"/>
                        <a:cs typeface="Arial" panose="020B0604020202020204" pitchFamily="34" charset="0"/>
                      </a:endParaRPr>
                    </a:p>
                  </a:txBody>
                  <a:tcPr marT="38862" marB="38862"/>
                </a:tc>
                <a:tc>
                  <a:txBody>
                    <a:bodyPr/>
                    <a:lstStyle/>
                    <a:p>
                      <a:pPr algn="ctr"/>
                      <a:r>
                        <a:rPr lang="en-US" sz="2800" dirty="0" smtClean="0">
                          <a:latin typeface="+mj-lt"/>
                          <a:cs typeface="Arial" panose="020B0604020202020204" pitchFamily="34" charset="0"/>
                        </a:rPr>
                        <a:t>0.5</a:t>
                      </a:r>
                      <a:endParaRPr lang="ru-RU" sz="2800" dirty="0">
                        <a:latin typeface="+mj-lt"/>
                        <a:cs typeface="Arial" panose="020B0604020202020204" pitchFamily="34" charset="0"/>
                      </a:endParaRPr>
                    </a:p>
                  </a:txBody>
                  <a:tcPr marT="38862" marB="38862"/>
                </a:tc>
                <a:tc>
                  <a:txBody>
                    <a:bodyPr/>
                    <a:lstStyle/>
                    <a:p>
                      <a:pPr algn="ctr"/>
                      <a:r>
                        <a:rPr lang="en-US" sz="2800" dirty="0" err="1" smtClean="0">
                          <a:latin typeface="+mj-lt"/>
                          <a:cs typeface="Arial" panose="020B0604020202020204" pitchFamily="34" charset="0"/>
                        </a:rPr>
                        <a:t>mU</a:t>
                      </a:r>
                      <a:endParaRPr lang="ru-RU" sz="2800" dirty="0">
                        <a:latin typeface="+mj-lt"/>
                        <a:cs typeface="Arial" panose="020B0604020202020204" pitchFamily="34" charset="0"/>
                      </a:endParaRPr>
                    </a:p>
                  </a:txBody>
                  <a:tcPr marT="38862" marB="38862"/>
                </a:tc>
              </a:tr>
            </a:tbl>
          </a:graphicData>
        </a:graphic>
      </p:graphicFrame>
      <p:sp>
        <p:nvSpPr>
          <p:cNvPr id="96" name="TextBox 95"/>
          <p:cNvSpPr txBox="1"/>
          <p:nvPr/>
        </p:nvSpPr>
        <p:spPr>
          <a:xfrm>
            <a:off x="16634073" y="6876976"/>
            <a:ext cx="1545953" cy="523220"/>
          </a:xfrm>
          <a:prstGeom prst="rect">
            <a:avLst/>
          </a:prstGeom>
          <a:solidFill>
            <a:srgbClr val="0070C0">
              <a:alpha val="0"/>
            </a:srgbClr>
          </a:solidFill>
          <a:scene3d>
            <a:camera prst="orthographicFront"/>
            <a:lightRig rig="threePt" dir="t"/>
          </a:scene3d>
          <a:sp3d>
            <a:bevelT prst="relaxedInset"/>
          </a:sp3d>
        </p:spPr>
        <p:txBody>
          <a:bodyPr wrap="square" rtlCol="0">
            <a:spAutoFit/>
          </a:bodyPr>
          <a:lstStyle/>
          <a:p>
            <a:r>
              <a:rPr lang="en-US" sz="2800" b="1" dirty="0" smtClean="0">
                <a:solidFill>
                  <a:srgbClr val="FF0000"/>
                </a:solidFill>
                <a:latin typeface="Arial" panose="020B0604020202020204" pitchFamily="34" charset="0"/>
                <a:cs typeface="Arial" panose="020B0604020202020204" pitchFamily="34" charset="0"/>
              </a:rPr>
              <a:t>Table 1. </a:t>
            </a:r>
            <a:endParaRPr lang="ru-RU" sz="2800" b="1" dirty="0">
              <a:solidFill>
                <a:srgbClr val="FF0000"/>
              </a:solidFill>
              <a:latin typeface="Arial" panose="020B0604020202020204" pitchFamily="34" charset="0"/>
              <a:cs typeface="Arial" panose="020B0604020202020204" pitchFamily="34" charset="0"/>
            </a:endParaRPr>
          </a:p>
        </p:txBody>
      </p:sp>
      <p:sp>
        <p:nvSpPr>
          <p:cNvPr id="98" name="TextBox 97"/>
          <p:cNvSpPr txBox="1"/>
          <p:nvPr/>
        </p:nvSpPr>
        <p:spPr>
          <a:xfrm>
            <a:off x="30258659" y="13384698"/>
            <a:ext cx="344966" cy="477054"/>
          </a:xfrm>
          <a:prstGeom prst="rect">
            <a:avLst/>
          </a:prstGeom>
          <a:noFill/>
        </p:spPr>
        <p:txBody>
          <a:bodyPr wrap="none" rtlCol="0">
            <a:spAutoFit/>
          </a:bodyPr>
          <a:lstStyle/>
          <a:p>
            <a:r>
              <a:rPr lang="en-US" sz="2500" dirty="0" smtClean="0"/>
              <a:t>*</a:t>
            </a:r>
            <a:endParaRPr lang="ru-RU" sz="2500" dirty="0"/>
          </a:p>
        </p:txBody>
      </p:sp>
      <p:graphicFrame>
        <p:nvGraphicFramePr>
          <p:cNvPr id="104" name="Таблица 103"/>
          <p:cNvGraphicFramePr>
            <a:graphicFrameLocks noGrp="1"/>
          </p:cNvGraphicFramePr>
          <p:nvPr>
            <p:extLst>
              <p:ext uri="{D42A27DB-BD31-4B8C-83A1-F6EECF244321}">
                <p14:modId xmlns:p14="http://schemas.microsoft.com/office/powerpoint/2010/main" val="1977826165"/>
              </p:ext>
            </p:extLst>
          </p:nvPr>
        </p:nvGraphicFramePr>
        <p:xfrm>
          <a:off x="16778089" y="17935296"/>
          <a:ext cx="6696744" cy="3703320"/>
        </p:xfrm>
        <a:graphic>
          <a:graphicData uri="http://schemas.openxmlformats.org/drawingml/2006/table">
            <a:tbl>
              <a:tblPr/>
              <a:tblGrid>
                <a:gridCol w="3859140"/>
                <a:gridCol w="2837604"/>
              </a:tblGrid>
              <a:tr h="404813">
                <a:tc>
                  <a:txBody>
                    <a:bodyPr/>
                    <a:lstStyle/>
                    <a:p>
                      <a:pPr algn="l" fontAlgn="b"/>
                      <a:r>
                        <a:rPr lang="en-GB" sz="2700" b="0" i="0" u="none" strike="noStrike" dirty="0">
                          <a:solidFill>
                            <a:srgbClr val="000000"/>
                          </a:solidFill>
                          <a:latin typeface="Arial" pitchFamily="34" charset="0"/>
                          <a:cs typeface="Arial" pitchFamily="34" charset="0"/>
                        </a:rPr>
                        <a:t>Enzymes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2700" b="0" i="0" u="none" strike="noStrike">
                          <a:solidFill>
                            <a:srgbClr val="000000"/>
                          </a:solidFill>
                          <a:latin typeface="Arial" pitchFamily="34" charset="0"/>
                          <a:cs typeface="Arial" pitchFamily="34" charset="0"/>
                        </a:rPr>
                        <a:t>R Spearman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a:solidFill>
                            <a:srgbClr val="000000"/>
                          </a:solidFill>
                          <a:latin typeface="Arial" pitchFamily="34" charset="0"/>
                          <a:cs typeface="Arial" pitchFamily="34" charset="0"/>
                        </a:rPr>
                        <a:t>Alpha-amylase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a:solidFill>
                            <a:srgbClr val="000000"/>
                          </a:solidFill>
                          <a:latin typeface="Arial" pitchFamily="34" charset="0"/>
                          <a:cs typeface="Arial" pitchFamily="34" charset="0"/>
                        </a:rPr>
                        <a:t>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a:solidFill>
                            <a:srgbClr val="000000"/>
                          </a:solidFill>
                          <a:latin typeface="Arial" pitchFamily="34" charset="0"/>
                          <a:cs typeface="Arial" pitchFamily="34" charset="0"/>
                        </a:rPr>
                        <a:t>Lipase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a:solidFill>
                            <a:srgbClr val="000000"/>
                          </a:solidFill>
                          <a:latin typeface="Arial" pitchFamily="34" charset="0"/>
                          <a:cs typeface="Arial" pitchFamily="34" charset="0"/>
                        </a:rPr>
                        <a:t>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err="1">
                          <a:solidFill>
                            <a:srgbClr val="000000"/>
                          </a:solidFill>
                          <a:latin typeface="Arial" pitchFamily="34" charset="0"/>
                          <a:cs typeface="Arial" pitchFamily="34" charset="0"/>
                        </a:rPr>
                        <a:t>Trypsin</a:t>
                      </a:r>
                      <a:endParaRPr lang="en-GB" sz="2700" b="0" i="0" u="none" strike="noStrike" dirty="0">
                        <a:solidFill>
                          <a:srgbClr val="000000"/>
                        </a:solidFill>
                        <a:latin typeface="Arial" pitchFamily="34" charset="0"/>
                        <a:cs typeface="Arial"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a:solidFill>
                            <a:srgbClr val="000000"/>
                          </a:solidFill>
                          <a:latin typeface="Arial" pitchFamily="34" charset="0"/>
                          <a:cs typeface="Arial" pitchFamily="34" charset="0"/>
                        </a:rPr>
                        <a:t>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err="1">
                          <a:solidFill>
                            <a:srgbClr val="000000"/>
                          </a:solidFill>
                          <a:latin typeface="Arial" pitchFamily="34" charset="0"/>
                          <a:cs typeface="Arial" pitchFamily="34" charset="0"/>
                        </a:rPr>
                        <a:t>Chymotrypsin</a:t>
                      </a:r>
                      <a:endParaRPr lang="en-GB" sz="2700" b="0" i="0" u="none" strike="noStrike" dirty="0">
                        <a:solidFill>
                          <a:srgbClr val="000000"/>
                        </a:solidFill>
                        <a:latin typeface="Arial" pitchFamily="34" charset="0"/>
                        <a:cs typeface="Arial"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dirty="0">
                          <a:solidFill>
                            <a:srgbClr val="000000"/>
                          </a:solidFill>
                          <a:latin typeface="Arial" pitchFamily="34" charset="0"/>
                          <a:cs typeface="Arial" pitchFamily="34" charset="0"/>
                        </a:rPr>
                        <a:t>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a:solidFill>
                            <a:srgbClr val="000000"/>
                          </a:solidFill>
                          <a:latin typeface="Arial" pitchFamily="34" charset="0"/>
                          <a:cs typeface="Arial" pitchFamily="34" charset="0"/>
                        </a:rPr>
                        <a:t>Alkaline proteases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dirty="0">
                          <a:solidFill>
                            <a:srgbClr val="000000"/>
                          </a:solidFill>
                          <a:latin typeface="Arial" pitchFamily="34" charset="0"/>
                          <a:cs typeface="Arial" pitchFamily="34" charset="0"/>
                        </a:rPr>
                        <a:t>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440">
                <a:tc>
                  <a:txBody>
                    <a:bodyPr/>
                    <a:lstStyle/>
                    <a:p>
                      <a:pPr algn="l" fontAlgn="b"/>
                      <a:r>
                        <a:rPr lang="en-GB" sz="2700" b="0" i="0" u="none" strike="noStrike" dirty="0" smtClean="0">
                          <a:solidFill>
                            <a:srgbClr val="FF0000"/>
                          </a:solidFill>
                          <a:latin typeface="Arial" pitchFamily="34" charset="0"/>
                          <a:cs typeface="Arial" pitchFamily="34" charset="0"/>
                        </a:rPr>
                        <a:t>Alkaline </a:t>
                      </a:r>
                      <a:r>
                        <a:rPr lang="en-GB" sz="2700" b="0" i="0" u="none" strike="noStrike" dirty="0">
                          <a:solidFill>
                            <a:srgbClr val="FF0000"/>
                          </a:solidFill>
                          <a:latin typeface="Arial" pitchFamily="34" charset="0"/>
                          <a:cs typeface="Arial" pitchFamily="34" charset="0"/>
                        </a:rPr>
                        <a:t>phosphatase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dirty="0">
                          <a:solidFill>
                            <a:srgbClr val="FF0000"/>
                          </a:solidFill>
                          <a:latin typeface="Arial" pitchFamily="34" charset="0"/>
                          <a:cs typeface="Arial" pitchFamily="34" charset="0"/>
                        </a:rPr>
                        <a:t>-0.36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a:solidFill>
                            <a:srgbClr val="FF0000"/>
                          </a:solidFill>
                          <a:latin typeface="Arial" pitchFamily="34" charset="0"/>
                          <a:cs typeface="Arial" pitchFamily="34" charset="0"/>
                        </a:rPr>
                        <a:t>Maltase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dirty="0">
                          <a:solidFill>
                            <a:srgbClr val="FF0000"/>
                          </a:solidFill>
                          <a:latin typeface="Arial" pitchFamily="34" charset="0"/>
                          <a:cs typeface="Arial" pitchFamily="34" charset="0"/>
                        </a:rPr>
                        <a:t>-0.26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13">
                <a:tc>
                  <a:txBody>
                    <a:bodyPr/>
                    <a:lstStyle/>
                    <a:p>
                      <a:pPr algn="l" fontAlgn="b"/>
                      <a:r>
                        <a:rPr lang="en-GB" sz="2700" b="0" i="0" u="none" strike="noStrike" dirty="0" err="1">
                          <a:solidFill>
                            <a:srgbClr val="000000"/>
                          </a:solidFill>
                          <a:latin typeface="Arial" pitchFamily="34" charset="0"/>
                          <a:cs typeface="Arial" pitchFamily="34" charset="0"/>
                        </a:rPr>
                        <a:t>Aminopeptidase</a:t>
                      </a:r>
                      <a:endParaRPr lang="en-GB" sz="2700" b="0" i="0" u="none" strike="noStrike" dirty="0">
                        <a:solidFill>
                          <a:srgbClr val="000000"/>
                        </a:solidFill>
                        <a:latin typeface="Arial" pitchFamily="34" charset="0"/>
                        <a:cs typeface="Arial"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700" b="0" i="0" u="none" strike="noStrike" dirty="0">
                          <a:solidFill>
                            <a:srgbClr val="000000"/>
                          </a:solidFill>
                          <a:latin typeface="Arial" pitchFamily="34" charset="0"/>
                          <a:cs typeface="Arial" pitchFamily="34" charset="0"/>
                        </a:rPr>
                        <a:t>-0.23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1" name="TextBox 50"/>
          <p:cNvSpPr txBox="1"/>
          <p:nvPr/>
        </p:nvSpPr>
        <p:spPr>
          <a:xfrm>
            <a:off x="27439058" y="6876976"/>
            <a:ext cx="4460711" cy="5509200"/>
          </a:xfrm>
          <a:prstGeom prst="rect">
            <a:avLst/>
          </a:prstGeom>
          <a:solidFill>
            <a:srgbClr val="0070C0">
              <a:alpha val="9000"/>
            </a:srgbClr>
          </a:solidFill>
          <a:effectLst>
            <a:glow rad="228600">
              <a:schemeClr val="accent1">
                <a:satMod val="175000"/>
                <a:alpha val="40000"/>
              </a:schemeClr>
            </a:glow>
          </a:effectLst>
        </p:spPr>
        <p:txBody>
          <a:bodyPr wrap="square" rtlCol="0">
            <a:spAutoFit/>
          </a:bodyPr>
          <a:lstStyle/>
          <a:p>
            <a:pPr algn="just"/>
            <a:r>
              <a:rPr lang="en-US" sz="3200" dirty="0" smtClean="0">
                <a:latin typeface="Arial" pitchFamily="34" charset="0"/>
                <a:cs typeface="Arial" pitchFamily="34" charset="0"/>
              </a:rPr>
              <a:t>Indeed, the fry feed on the different type of small invertebrates as zooplankton, larvae of </a:t>
            </a:r>
            <a:r>
              <a:rPr lang="en-US" sz="3200" dirty="0" err="1" smtClean="0">
                <a:latin typeface="Arial" pitchFamily="34" charset="0"/>
                <a:cs typeface="Arial" pitchFamily="34" charset="0"/>
              </a:rPr>
              <a:t>chironomids</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oligacheta</a:t>
            </a:r>
            <a:r>
              <a:rPr lang="en-US" sz="3200" dirty="0" smtClean="0">
                <a:latin typeface="Arial" pitchFamily="34" charset="0"/>
                <a:cs typeface="Arial" pitchFamily="34" charset="0"/>
              </a:rPr>
              <a:t> and etc. Also, the main alkaline protease is chymotrypsin because the level of activity is in three times higher than trypsin.</a:t>
            </a:r>
            <a:endParaRPr lang="ru-RU" sz="3200" dirty="0">
              <a:latin typeface="Arial" pitchFamily="34" charset="0"/>
              <a:cs typeface="Arial" pitchFamily="34" charset="0"/>
            </a:endParaRPr>
          </a:p>
        </p:txBody>
      </p:sp>
      <p:sp>
        <p:nvSpPr>
          <p:cNvPr id="52" name="TextBox 51"/>
          <p:cNvSpPr txBox="1"/>
          <p:nvPr/>
        </p:nvSpPr>
        <p:spPr>
          <a:xfrm>
            <a:off x="16706081" y="12721813"/>
            <a:ext cx="8136904" cy="4524315"/>
          </a:xfrm>
          <a:prstGeom prst="rect">
            <a:avLst/>
          </a:prstGeom>
          <a:solidFill>
            <a:srgbClr val="92D050"/>
          </a:solidFill>
          <a:effectLst>
            <a:glow rad="228600">
              <a:schemeClr val="accent3">
                <a:satMod val="175000"/>
                <a:alpha val="40000"/>
              </a:schemeClr>
            </a:glow>
            <a:softEdge rad="63500"/>
          </a:effectLst>
        </p:spPr>
        <p:txBody>
          <a:bodyPr wrap="square" rtlCol="0">
            <a:spAutoFit/>
          </a:bodyPr>
          <a:lstStyle/>
          <a:p>
            <a:pPr algn="just"/>
            <a:r>
              <a:rPr lang="en-US" sz="3200" dirty="0" smtClean="0">
                <a:latin typeface="Arial" pitchFamily="34" charset="0"/>
                <a:cs typeface="Arial" pitchFamily="34" charset="0"/>
              </a:rPr>
              <a:t>The differences in activity of studied enzymes between fry with low (less than 10 </a:t>
            </a:r>
            <a:r>
              <a:rPr lang="en-US" sz="3200" dirty="0" err="1" smtClean="0">
                <a:latin typeface="Arial" pitchFamily="34" charset="0"/>
                <a:cs typeface="Arial" pitchFamily="34" charset="0"/>
              </a:rPr>
              <a:t>metacercaria</a:t>
            </a:r>
            <a:r>
              <a:rPr lang="en-US" sz="3200" dirty="0" smtClean="0">
                <a:latin typeface="Arial" pitchFamily="34" charset="0"/>
                <a:cs typeface="Arial" pitchFamily="34" charset="0"/>
              </a:rPr>
              <a:t> per one fish) and high (more than 10 </a:t>
            </a:r>
            <a:r>
              <a:rPr lang="en-US" sz="3200" dirty="0" err="1" smtClean="0">
                <a:latin typeface="Arial" pitchFamily="34" charset="0"/>
                <a:cs typeface="Arial" pitchFamily="34" charset="0"/>
              </a:rPr>
              <a:t>metacercaria</a:t>
            </a:r>
            <a:r>
              <a:rPr lang="en-US" sz="3200" dirty="0" smtClean="0">
                <a:latin typeface="Arial" pitchFamily="34" charset="0"/>
                <a:cs typeface="Arial" pitchFamily="34" charset="0"/>
              </a:rPr>
              <a:t> per one fish) intensity of invasion were insignificant (One Way ANOVA at p ˂ 0.05) for all enzymes except amylase. The activity of amylase was </a:t>
            </a:r>
            <a:r>
              <a:rPr lang="en-US" sz="3200" dirty="0">
                <a:latin typeface="Arial" pitchFamily="34" charset="0"/>
                <a:cs typeface="Arial" pitchFamily="34" charset="0"/>
              </a:rPr>
              <a:t>significantly (</a:t>
            </a:r>
            <a:r>
              <a:rPr lang="en-US" sz="3200" dirty="0" err="1">
                <a:latin typeface="Arial" pitchFamily="34" charset="0"/>
                <a:cs typeface="Arial" pitchFamily="34" charset="0"/>
              </a:rPr>
              <a:t>Levene</a:t>
            </a:r>
            <a:r>
              <a:rPr lang="en-US" sz="3200" dirty="0">
                <a:latin typeface="Arial" pitchFamily="34" charset="0"/>
                <a:cs typeface="Arial" pitchFamily="34" charset="0"/>
              </a:rPr>
              <a:t> </a:t>
            </a:r>
            <a:r>
              <a:rPr lang="en-US" sz="3200" dirty="0" smtClean="0">
                <a:latin typeface="Arial" pitchFamily="34" charset="0"/>
                <a:cs typeface="Arial" pitchFamily="34" charset="0"/>
              </a:rPr>
              <a:t>test, p=0.023) higher for fry with high intensity of invasion (Fig. 1). </a:t>
            </a:r>
            <a:endParaRPr lang="ru-RU" sz="3200" dirty="0">
              <a:latin typeface="Arial" pitchFamily="34" charset="0"/>
              <a:cs typeface="Arial" pitchFamily="34" charset="0"/>
            </a:endParaRPr>
          </a:p>
        </p:txBody>
      </p:sp>
      <p:sp>
        <p:nvSpPr>
          <p:cNvPr id="48" name="TextBox 47"/>
          <p:cNvSpPr txBox="1"/>
          <p:nvPr/>
        </p:nvSpPr>
        <p:spPr>
          <a:xfrm>
            <a:off x="7777089" y="25518337"/>
            <a:ext cx="1705082" cy="584775"/>
          </a:xfrm>
          <a:prstGeom prst="rect">
            <a:avLst/>
          </a:prstGeom>
          <a:noFill/>
        </p:spPr>
        <p:txBody>
          <a:bodyPr wrap="none" rtlCol="0">
            <a:spAutoFit/>
          </a:bodyPr>
          <a:lstStyle/>
          <a:p>
            <a:r>
              <a:rPr lang="en-US" sz="3200" b="1" dirty="0" smtClean="0"/>
              <a:t>RESULTS </a:t>
            </a:r>
            <a:endParaRPr lang="ru-RU" sz="3200" b="1" dirty="0"/>
          </a:p>
        </p:txBody>
      </p:sp>
      <p:sp>
        <p:nvSpPr>
          <p:cNvPr id="3" name="TextBox 2"/>
          <p:cNvSpPr txBox="1"/>
          <p:nvPr/>
        </p:nvSpPr>
        <p:spPr>
          <a:xfrm>
            <a:off x="24255366" y="18159580"/>
            <a:ext cx="7716411" cy="3046988"/>
          </a:xfrm>
          <a:prstGeom prst="rect">
            <a:avLst/>
          </a:prstGeom>
          <a:solidFill>
            <a:srgbClr val="002060">
              <a:alpha val="13000"/>
            </a:srgbClr>
          </a:solidFill>
          <a:effectLst>
            <a:glow rad="228600">
              <a:srgbClr val="0070C0">
                <a:alpha val="40000"/>
              </a:srgbClr>
            </a:glow>
          </a:effectLst>
        </p:spPr>
        <p:txBody>
          <a:bodyPr wrap="square" rtlCol="0">
            <a:spAutoFit/>
          </a:bodyPr>
          <a:lstStyle/>
          <a:p>
            <a:pPr algn="just"/>
            <a:r>
              <a:rPr lang="en-US" sz="3200" dirty="0" smtClean="0">
                <a:latin typeface="Arial" panose="020B0604020202020204" pitchFamily="34" charset="0"/>
                <a:cs typeface="Arial" panose="020B0604020202020204" pitchFamily="34" charset="0"/>
              </a:rPr>
              <a:t>Correlation analysis revealed the significant negative correlation (p&lt;0.05) between </a:t>
            </a:r>
            <a:r>
              <a:rPr lang="en-US" sz="3200" dirty="0">
                <a:latin typeface="Arial" panose="020B0604020202020204" pitchFamily="34" charset="0"/>
                <a:cs typeface="Arial" panose="020B0604020202020204" pitchFamily="34" charset="0"/>
              </a:rPr>
              <a:t>maltase, alkaline phosphatase (brash border enzymes) and intensity of </a:t>
            </a:r>
            <a:r>
              <a:rPr lang="en-US" sz="3200" dirty="0" smtClean="0">
                <a:latin typeface="Arial" panose="020B0604020202020204" pitchFamily="34" charset="0"/>
                <a:cs typeface="Arial" panose="020B0604020202020204" pitchFamily="34" charset="0"/>
              </a:rPr>
              <a:t>invasion whereas for all other enzymes the correlation was insignificant (</a:t>
            </a:r>
            <a:r>
              <a:rPr lang="en-US" sz="3200" dirty="0">
                <a:latin typeface="Arial" pitchFamily="34" charset="0"/>
                <a:cs typeface="Arial" pitchFamily="34" charset="0"/>
              </a:rPr>
              <a:t>Table </a:t>
            </a:r>
            <a:r>
              <a:rPr lang="en-US" sz="3200" dirty="0" smtClean="0">
                <a:latin typeface="Arial" panose="020B0604020202020204" pitchFamily="34" charset="0"/>
                <a:cs typeface="Arial" panose="020B0604020202020204" pitchFamily="34" charset="0"/>
              </a:rPr>
              <a:t>2).</a:t>
            </a:r>
            <a:endParaRPr lang="ru-RU" sz="3200" dirty="0">
              <a:latin typeface="Arial" panose="020B0604020202020204" pitchFamily="34" charset="0"/>
              <a:cs typeface="Arial" panose="020B0604020202020204" pitchFamily="34" charset="0"/>
            </a:endParaRPr>
          </a:p>
        </p:txBody>
      </p:sp>
      <p:pic>
        <p:nvPicPr>
          <p:cNvPr id="53" name="Picture 6"/>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1824473" y="16850084"/>
            <a:ext cx="4089520" cy="396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Овал 53"/>
          <p:cNvSpPr/>
          <p:nvPr/>
        </p:nvSpPr>
        <p:spPr>
          <a:xfrm>
            <a:off x="13288667" y="20216458"/>
            <a:ext cx="144016" cy="12241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432273" y="21854640"/>
            <a:ext cx="15400854" cy="1077218"/>
          </a:xfrm>
          <a:prstGeom prst="rect">
            <a:avLst/>
          </a:prstGeom>
          <a:noFill/>
        </p:spPr>
        <p:txBody>
          <a:bodyPr wrap="square" rtlCol="0">
            <a:spAutoFit/>
          </a:bodyPr>
          <a:lstStyle/>
          <a:p>
            <a:pPr algn="just"/>
            <a:r>
              <a:rPr lang="en-US" sz="3200" dirty="0" smtClean="0">
                <a:latin typeface="Arial" pitchFamily="34" charset="0"/>
                <a:cs typeface="Arial" pitchFamily="34" charset="0"/>
              </a:rPr>
              <a:t> For </a:t>
            </a:r>
            <a:r>
              <a:rPr lang="en-US" sz="3200" dirty="0">
                <a:latin typeface="Arial" pitchFamily="34" charset="0"/>
                <a:cs typeface="Arial" pitchFamily="34" charset="0"/>
              </a:rPr>
              <a:t>determination of relations between activity of digestive enzymes and intensity of invasion One Way </a:t>
            </a:r>
            <a:r>
              <a:rPr lang="en-US" sz="3200" dirty="0" smtClean="0">
                <a:latin typeface="Arial" pitchFamily="34" charset="0"/>
                <a:cs typeface="Arial" pitchFamily="34" charset="0"/>
              </a:rPr>
              <a:t>ANOVA </a:t>
            </a:r>
            <a:r>
              <a:rPr lang="en-US" sz="3200" dirty="0">
                <a:latin typeface="Arial" pitchFamily="34" charset="0"/>
                <a:cs typeface="Arial" pitchFamily="34" charset="0"/>
              </a:rPr>
              <a:t>and </a:t>
            </a:r>
            <a:r>
              <a:rPr lang="en-US" sz="3200" dirty="0" smtClean="0">
                <a:latin typeface="Arial" pitchFamily="34" charset="0"/>
                <a:cs typeface="Arial" pitchFamily="34" charset="0"/>
              </a:rPr>
              <a:t>parametric correlation </a:t>
            </a:r>
            <a:r>
              <a:rPr lang="en-US" sz="3200" dirty="0">
                <a:latin typeface="Arial" pitchFamily="34" charset="0"/>
                <a:cs typeface="Arial" pitchFamily="34" charset="0"/>
              </a:rPr>
              <a:t>analysis were </a:t>
            </a:r>
            <a:r>
              <a:rPr lang="en-US" sz="3200" dirty="0" smtClean="0">
                <a:latin typeface="Arial" pitchFamily="34" charset="0"/>
                <a:cs typeface="Arial" pitchFamily="34" charset="0"/>
              </a:rPr>
              <a:t>applied. </a:t>
            </a:r>
            <a:endParaRPr lang="ru-RU" sz="3200" dirty="0"/>
          </a:p>
        </p:txBody>
      </p:sp>
      <p:sp>
        <p:nvSpPr>
          <p:cNvPr id="49" name="TextBox 48"/>
          <p:cNvSpPr txBox="1"/>
          <p:nvPr/>
        </p:nvSpPr>
        <p:spPr>
          <a:xfrm>
            <a:off x="26427161" y="13050500"/>
            <a:ext cx="1545953" cy="523220"/>
          </a:xfrm>
          <a:prstGeom prst="rect">
            <a:avLst/>
          </a:prstGeom>
          <a:solidFill>
            <a:srgbClr val="92D050"/>
          </a:solidFill>
          <a:scene3d>
            <a:camera prst="orthographicFront"/>
            <a:lightRig rig="threePt" dir="t"/>
          </a:scene3d>
          <a:sp3d>
            <a:bevelT prst="relaxedInset"/>
          </a:sp3d>
        </p:spPr>
        <p:txBody>
          <a:bodyPr wrap="square" rtlCol="0">
            <a:spAutoFit/>
          </a:bodyPr>
          <a:lstStyle/>
          <a:p>
            <a:r>
              <a:rPr lang="en-US" sz="2800" b="1" dirty="0" smtClean="0">
                <a:solidFill>
                  <a:srgbClr val="FF0000"/>
                </a:solidFill>
                <a:latin typeface="Arial" panose="020B0604020202020204" pitchFamily="34" charset="0"/>
                <a:cs typeface="Arial" panose="020B0604020202020204" pitchFamily="34" charset="0"/>
              </a:rPr>
              <a:t>Fig. 1. </a:t>
            </a:r>
            <a:endParaRPr lang="ru-RU" sz="2800" b="1" dirty="0">
              <a:solidFill>
                <a:srgbClr val="FF0000"/>
              </a:solidFill>
              <a:latin typeface="Arial" panose="020B0604020202020204" pitchFamily="34" charset="0"/>
              <a:cs typeface="Arial" panose="020B0604020202020204" pitchFamily="34" charset="0"/>
            </a:endParaRPr>
          </a:p>
        </p:txBody>
      </p:sp>
      <p:sp>
        <p:nvSpPr>
          <p:cNvPr id="87" name="Прямоугольник 86"/>
          <p:cNvSpPr/>
          <p:nvPr/>
        </p:nvSpPr>
        <p:spPr>
          <a:xfrm>
            <a:off x="16058041" y="6444928"/>
            <a:ext cx="360007" cy="23332500"/>
          </a:xfrm>
          <a:prstGeom prst="rect">
            <a:avLst/>
          </a:prstGeom>
          <a:solidFill>
            <a:srgbClr val="FFC000">
              <a:alpha val="7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Прямая со стрелкой 6"/>
          <p:cNvCxnSpPr/>
          <p:nvPr/>
        </p:nvCxnSpPr>
        <p:spPr>
          <a:xfrm flipH="1" flipV="1">
            <a:off x="13033673" y="26967208"/>
            <a:ext cx="72008" cy="3600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p:nvPr/>
        </p:nvCxnSpPr>
        <p:spPr>
          <a:xfrm flipH="1">
            <a:off x="12773261" y="28335360"/>
            <a:ext cx="188404" cy="35165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6" name="Прямая со стрелкой 55"/>
          <p:cNvCxnSpPr/>
          <p:nvPr/>
        </p:nvCxnSpPr>
        <p:spPr>
          <a:xfrm flipV="1">
            <a:off x="14698241" y="26535160"/>
            <a:ext cx="351656" cy="18002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flipV="1">
            <a:off x="14850641" y="26859196"/>
            <a:ext cx="351656" cy="18002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Прямая со стрелкой 57"/>
          <p:cNvCxnSpPr/>
          <p:nvPr/>
        </p:nvCxnSpPr>
        <p:spPr>
          <a:xfrm flipV="1">
            <a:off x="15003041" y="27291244"/>
            <a:ext cx="351656" cy="18002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p:cNvCxnSpPr/>
          <p:nvPr/>
        </p:nvCxnSpPr>
        <p:spPr>
          <a:xfrm flipV="1">
            <a:off x="14986273" y="27939316"/>
            <a:ext cx="351656" cy="18002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2474977" y="29190164"/>
            <a:ext cx="3583032" cy="369332"/>
          </a:xfrm>
          <a:prstGeom prst="rect">
            <a:avLst/>
          </a:prstGeom>
          <a:noFill/>
        </p:spPr>
        <p:txBody>
          <a:bodyPr wrap="none" rtlCol="0">
            <a:spAutoFit/>
          </a:bodyPr>
          <a:lstStyle/>
          <a:p>
            <a:r>
              <a:rPr lang="en-US" sz="1800" b="1" dirty="0" smtClean="0">
                <a:latin typeface="Arial" panose="020B0604020202020204" pitchFamily="34" charset="0"/>
                <a:cs typeface="Arial" panose="020B0604020202020204" pitchFamily="34" charset="0"/>
              </a:rPr>
              <a:t>Eye infected by </a:t>
            </a:r>
            <a:r>
              <a:rPr lang="en-US" sz="1800" b="1" i="1" dirty="0" smtClean="0">
                <a:latin typeface="Arial" panose="020B0604020202020204" pitchFamily="34" charset="0"/>
                <a:cs typeface="Arial" panose="020B0604020202020204" pitchFamily="34" charset="0"/>
              </a:rPr>
              <a:t>D. </a:t>
            </a:r>
            <a:r>
              <a:rPr lang="en-US" sz="1800" b="1" i="1" dirty="0" err="1" smtClean="0">
                <a:latin typeface="Arial" panose="020B0604020202020204" pitchFamily="34" charset="0"/>
                <a:cs typeface="Arial" panose="020B0604020202020204" pitchFamily="34" charset="0"/>
              </a:rPr>
              <a:t>spathaceum</a:t>
            </a:r>
            <a:endParaRPr lang="ru-RU" sz="1800" b="1" i="1" dirty="0">
              <a:latin typeface="Arial" panose="020B0604020202020204" pitchFamily="34" charset="0"/>
              <a:cs typeface="Arial" panose="020B0604020202020204" pitchFamily="34" charset="0"/>
            </a:endParaRPr>
          </a:p>
        </p:txBody>
      </p:sp>
      <p:cxnSp>
        <p:nvCxnSpPr>
          <p:cNvPr id="19" name="Прямая соединительная линия 18"/>
          <p:cNvCxnSpPr/>
          <p:nvPr/>
        </p:nvCxnSpPr>
        <p:spPr>
          <a:xfrm>
            <a:off x="13920013" y="29055440"/>
            <a:ext cx="1944216" cy="0"/>
          </a:xfrm>
          <a:prstGeom prst="line">
            <a:avLst/>
          </a:prstGeom>
          <a:ln w="19050">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617849" y="28758116"/>
            <a:ext cx="787395" cy="369332"/>
          </a:xfrm>
          <a:prstGeom prst="rect">
            <a:avLst/>
          </a:prstGeom>
          <a:noFill/>
        </p:spPr>
        <p:txBody>
          <a:bodyPr wrap="none" rtlCol="0">
            <a:spAutoFit/>
          </a:bodyPr>
          <a:lstStyle/>
          <a:p>
            <a:r>
              <a:rPr lang="en-US" sz="1800" b="1" dirty="0" smtClean="0">
                <a:latin typeface="Arial" panose="020B0604020202020204" pitchFamily="34" charset="0"/>
                <a:cs typeface="Arial" panose="020B0604020202020204" pitchFamily="34" charset="0"/>
              </a:rPr>
              <a:t>1 mm</a:t>
            </a:r>
            <a:endParaRPr lang="ru-RU" sz="1800" b="1" dirty="0">
              <a:latin typeface="Arial" panose="020B0604020202020204" pitchFamily="34" charset="0"/>
              <a:cs typeface="Arial" panose="020B0604020202020204" pitchFamily="34" charset="0"/>
            </a:endParaRPr>
          </a:p>
        </p:txBody>
      </p:sp>
      <p:sp>
        <p:nvSpPr>
          <p:cNvPr id="21" name="Стрелка вправо 20"/>
          <p:cNvSpPr/>
          <p:nvPr/>
        </p:nvSpPr>
        <p:spPr>
          <a:xfrm>
            <a:off x="24842985" y="14365808"/>
            <a:ext cx="504056" cy="1152128"/>
          </a:xfrm>
          <a:prstGeom prst="rightArrow">
            <a:avLst/>
          </a:prstGeom>
          <a:solidFill>
            <a:srgbClr val="92D050"/>
          </a:solidFill>
          <a:ln>
            <a:solidFill>
              <a:srgbClr val="92D05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лево 21"/>
          <p:cNvSpPr/>
          <p:nvPr/>
        </p:nvSpPr>
        <p:spPr>
          <a:xfrm>
            <a:off x="26715193" y="9018920"/>
            <a:ext cx="579849" cy="1098416"/>
          </a:xfrm>
          <a:prstGeom prst="leftArrow">
            <a:avLst/>
          </a:prstGeom>
          <a:solidFill>
            <a:schemeClr val="accent1">
              <a:alpha val="55000"/>
            </a:schemeClr>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Стрелка влево 66"/>
          <p:cNvSpPr/>
          <p:nvPr/>
        </p:nvSpPr>
        <p:spPr>
          <a:xfrm>
            <a:off x="23546841" y="19172048"/>
            <a:ext cx="579849" cy="1098416"/>
          </a:xfrm>
          <a:prstGeom prst="leftArrow">
            <a:avLst/>
          </a:prstGeom>
          <a:solidFill>
            <a:schemeClr val="accent1">
              <a:alpha val="55000"/>
            </a:schemeClr>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TextBox 67"/>
          <p:cNvSpPr txBox="1"/>
          <p:nvPr/>
        </p:nvSpPr>
        <p:spPr>
          <a:xfrm>
            <a:off x="16850097" y="17246128"/>
            <a:ext cx="1545953" cy="523220"/>
          </a:xfrm>
          <a:prstGeom prst="rect">
            <a:avLst/>
          </a:prstGeom>
          <a:solidFill>
            <a:srgbClr val="0070C0">
              <a:alpha val="46000"/>
            </a:srgbClr>
          </a:solidFill>
          <a:effectLst>
            <a:glow rad="228600">
              <a:schemeClr val="accent1">
                <a:satMod val="175000"/>
                <a:alpha val="40000"/>
              </a:schemeClr>
            </a:glow>
          </a:effectLst>
          <a:scene3d>
            <a:camera prst="orthographicFront"/>
            <a:lightRig rig="threePt" dir="t"/>
          </a:scene3d>
          <a:sp3d>
            <a:bevelT prst="relaxedInset"/>
          </a:sp3d>
        </p:spPr>
        <p:txBody>
          <a:bodyPr wrap="square" rtlCol="0">
            <a:spAutoFit/>
          </a:bodyPr>
          <a:lstStyle/>
          <a:p>
            <a:r>
              <a:rPr lang="en-US" sz="2800" b="1" dirty="0" smtClean="0">
                <a:solidFill>
                  <a:srgbClr val="FF0000"/>
                </a:solidFill>
                <a:latin typeface="Arial" panose="020B0604020202020204" pitchFamily="34" charset="0"/>
                <a:cs typeface="Arial" panose="020B0604020202020204" pitchFamily="34" charset="0"/>
              </a:rPr>
              <a:t>Table </a:t>
            </a:r>
            <a:r>
              <a:rPr lang="en-US" sz="2800" b="1" dirty="0">
                <a:solidFill>
                  <a:srgbClr val="FF0000"/>
                </a:solidFill>
                <a:latin typeface="Arial" panose="020B0604020202020204" pitchFamily="34" charset="0"/>
                <a:cs typeface="Arial" panose="020B0604020202020204" pitchFamily="34" charset="0"/>
              </a:rPr>
              <a:t>2</a:t>
            </a:r>
            <a:r>
              <a:rPr lang="en-US" sz="2800" b="1" dirty="0" smtClean="0">
                <a:solidFill>
                  <a:srgbClr val="FF0000"/>
                </a:solidFill>
                <a:latin typeface="Arial" panose="020B0604020202020204" pitchFamily="34" charset="0"/>
                <a:cs typeface="Arial" panose="020B0604020202020204" pitchFamily="34" charset="0"/>
              </a:rPr>
              <a:t>. </a:t>
            </a:r>
            <a:endParaRPr lang="ru-RU" sz="2800" b="1" dirty="0">
              <a:solidFill>
                <a:srgbClr val="FF0000"/>
              </a:solidFill>
              <a:latin typeface="Arial" panose="020B0604020202020204" pitchFamily="34" charset="0"/>
              <a:cs typeface="Arial" panose="020B0604020202020204" pitchFamily="34" charset="0"/>
            </a:endParaRPr>
          </a:p>
        </p:txBody>
      </p:sp>
      <p:sp>
        <p:nvSpPr>
          <p:cNvPr id="23" name="Прямоугольник 22"/>
          <p:cNvSpPr/>
          <p:nvPr/>
        </p:nvSpPr>
        <p:spPr>
          <a:xfrm>
            <a:off x="27867321" y="17179731"/>
            <a:ext cx="2661306" cy="400110"/>
          </a:xfrm>
          <a:prstGeom prst="rect">
            <a:avLst/>
          </a:prstGeom>
        </p:spPr>
        <p:txBody>
          <a:bodyPr wrap="none">
            <a:spAutoFit/>
          </a:bodyPr>
          <a:lstStyle/>
          <a:p>
            <a:r>
              <a:rPr lang="en-US" sz="2000" b="1" dirty="0" smtClean="0">
                <a:latin typeface="Arial" pitchFamily="34" charset="0"/>
                <a:cs typeface="Arial" pitchFamily="34" charset="0"/>
              </a:rPr>
              <a:t>Intensity </a:t>
            </a:r>
            <a:r>
              <a:rPr lang="en-US" sz="2000" b="1" dirty="0">
                <a:latin typeface="Arial" pitchFamily="34" charset="0"/>
                <a:cs typeface="Arial" pitchFamily="34" charset="0"/>
              </a:rPr>
              <a:t>of invasion</a:t>
            </a:r>
            <a:endParaRPr lang="ru-RU" sz="2000" b="1" dirty="0"/>
          </a:p>
        </p:txBody>
      </p:sp>
      <p:sp>
        <p:nvSpPr>
          <p:cNvPr id="26" name="Прямоугольник 25"/>
          <p:cNvSpPr/>
          <p:nvPr/>
        </p:nvSpPr>
        <p:spPr>
          <a:xfrm>
            <a:off x="16634073" y="28983432"/>
            <a:ext cx="15569295" cy="461665"/>
          </a:xfrm>
          <a:prstGeom prst="rect">
            <a:avLst/>
          </a:prstGeom>
        </p:spPr>
        <p:txBody>
          <a:bodyPr wrap="square">
            <a:spAutoFit/>
          </a:bodyPr>
          <a:lstStyle/>
          <a:p>
            <a:r>
              <a:rPr lang="en-US" sz="2400" b="1" i="1" dirty="0">
                <a:latin typeface="Arial" panose="020B0604020202020204" pitchFamily="34" charset="0"/>
                <a:cs typeface="Arial" panose="020B0604020202020204" pitchFamily="34" charset="0"/>
              </a:rPr>
              <a:t>The study was supported by the Russian Foundation for Basic Research, project </a:t>
            </a:r>
            <a:r>
              <a:rPr lang="en-US" sz="2400" b="1" i="1" dirty="0" smtClean="0">
                <a:latin typeface="Arial" panose="020B0604020202020204" pitchFamily="34" charset="0"/>
                <a:cs typeface="Arial" panose="020B0604020202020204" pitchFamily="34" charset="0"/>
              </a:rPr>
              <a:t> </a:t>
            </a:r>
            <a:r>
              <a:rPr lang="ru-RU" sz="2400" b="1" i="1" dirty="0" smtClean="0">
                <a:latin typeface="Arial" panose="020B0604020202020204" pitchFamily="34" charset="0"/>
                <a:cs typeface="Arial" panose="020B0604020202020204" pitchFamily="34" charset="0"/>
              </a:rPr>
              <a:t>№</a:t>
            </a:r>
            <a:r>
              <a:rPr lang="en-US" sz="2400" b="1" i="1" dirty="0" smtClean="0">
                <a:latin typeface="Arial" panose="020B0604020202020204" pitchFamily="34" charset="0"/>
                <a:cs typeface="Arial" panose="020B0604020202020204" pitchFamily="34" charset="0"/>
              </a:rPr>
              <a:t> </a:t>
            </a:r>
            <a:r>
              <a:rPr lang="en-US" sz="2400" b="1" i="1" dirty="0">
                <a:latin typeface="Arial" panose="020B0604020202020204" pitchFamily="34" charset="0"/>
                <a:cs typeface="Arial" panose="020B0604020202020204" pitchFamily="34" charset="0"/>
              </a:rPr>
              <a:t>13-04-00270 </a:t>
            </a:r>
            <a:r>
              <a:rPr lang="en-US" sz="2400" b="1" i="1" dirty="0" smtClean="0">
                <a:latin typeface="Arial" panose="020B0604020202020204" pitchFamily="34" charset="0"/>
                <a:cs typeface="Arial" panose="020B0604020202020204" pitchFamily="34" charset="0"/>
              </a:rPr>
              <a:t>А</a:t>
            </a:r>
            <a:r>
              <a:rPr lang="ru-RU" sz="2400" b="1" i="1" dirty="0" smtClean="0">
                <a:latin typeface="Arial" panose="020B0604020202020204" pitchFamily="34" charset="0"/>
                <a:cs typeface="Arial" panose="020B0604020202020204" pitchFamily="34" charset="0"/>
              </a:rPr>
              <a:t>.</a:t>
            </a:r>
            <a:endParaRPr lang="ru-RU" sz="2400" b="1" i="1"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2268</TotalTime>
  <Words>949</Words>
  <Application>Microsoft Office PowerPoint</Application>
  <PresentationFormat>Произвольный</PresentationFormat>
  <Paragraphs>103</Paragraphs>
  <Slides>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ISEA</dc:creator>
  <cp:lastModifiedBy>Миша</cp:lastModifiedBy>
  <cp:revision>76</cp:revision>
  <dcterms:created xsi:type="dcterms:W3CDTF">2015-08-17T12:52:39Z</dcterms:created>
  <dcterms:modified xsi:type="dcterms:W3CDTF">2015-09-09T09:50:38Z</dcterms:modified>
</cp:coreProperties>
</file>